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9" r:id="rId4"/>
    <p:sldId id="280" r:id="rId5"/>
    <p:sldId id="319" r:id="rId6"/>
    <p:sldId id="258" r:id="rId7"/>
    <p:sldId id="287" r:id="rId8"/>
    <p:sldId id="297" r:id="rId9"/>
    <p:sldId id="298" r:id="rId10"/>
    <p:sldId id="299" r:id="rId11"/>
    <p:sldId id="267" r:id="rId12"/>
    <p:sldId id="309" r:id="rId13"/>
    <p:sldId id="260" r:id="rId14"/>
    <p:sldId id="272" r:id="rId15"/>
    <p:sldId id="261" r:id="rId16"/>
    <p:sldId id="296" r:id="rId17"/>
    <p:sldId id="262" r:id="rId18"/>
    <p:sldId id="315" r:id="rId19"/>
    <p:sldId id="320"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B78F"/>
    <a:srgbClr val="354964"/>
    <a:srgbClr val="FAF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showGuides="1">
      <p:cViewPr varScale="1">
        <p:scale>
          <a:sx n="65" d="100"/>
          <a:sy n="65" d="100"/>
        </p:scale>
        <p:origin x="54" y="40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7CF36-A7E3-4B3D-BCFF-A16CD401AE99}" type="datetimeFigureOut">
              <a:rPr lang="zh-CN" altLang="en-US" smtClean="0"/>
              <a:t>2022/3/19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FB05E-007E-4D62-8608-900D70D7C375}" type="slidenum">
              <a:rPr lang="zh-CN" altLang="en-US" smtClean="0"/>
              <a:t>‹#›</a:t>
            </a:fld>
            <a:endParaRPr lang="zh-CN" altLang="en-US"/>
          </a:p>
        </p:txBody>
      </p:sp>
    </p:spTree>
    <p:extLst>
      <p:ext uri="{BB962C8B-B14F-4D97-AF65-F5344CB8AC3E}">
        <p14:creationId xmlns:p14="http://schemas.microsoft.com/office/powerpoint/2010/main" val="2977856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5FB05E-007E-4D62-8608-900D70D7C375}" type="slidenum">
              <a:rPr lang="zh-CN" altLang="en-US" smtClean="0"/>
              <a:t>1</a:t>
            </a:fld>
            <a:endParaRPr lang="zh-CN" altLang="en-US"/>
          </a:p>
        </p:txBody>
      </p:sp>
    </p:spTree>
    <p:extLst>
      <p:ext uri="{BB962C8B-B14F-4D97-AF65-F5344CB8AC3E}">
        <p14:creationId xmlns:p14="http://schemas.microsoft.com/office/powerpoint/2010/main" val="563899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16</a:t>
            </a:fld>
            <a:endParaRPr lang="zh-CN" altLang="en-US"/>
          </a:p>
        </p:txBody>
      </p:sp>
    </p:spTree>
    <p:extLst>
      <p:ext uri="{BB962C8B-B14F-4D97-AF65-F5344CB8AC3E}">
        <p14:creationId xmlns:p14="http://schemas.microsoft.com/office/powerpoint/2010/main" val="247328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18</a:t>
            </a:fld>
            <a:endParaRPr lang="zh-CN" altLang="en-US"/>
          </a:p>
        </p:txBody>
      </p:sp>
    </p:spTree>
    <p:extLst>
      <p:ext uri="{BB962C8B-B14F-4D97-AF65-F5344CB8AC3E}">
        <p14:creationId xmlns:p14="http://schemas.microsoft.com/office/powerpoint/2010/main" val="1089782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4</a:t>
            </a:fld>
            <a:endParaRPr lang="zh-CN" altLang="en-US"/>
          </a:p>
        </p:txBody>
      </p:sp>
    </p:spTree>
    <p:extLst>
      <p:ext uri="{BB962C8B-B14F-4D97-AF65-F5344CB8AC3E}">
        <p14:creationId xmlns:p14="http://schemas.microsoft.com/office/powerpoint/2010/main" val="3776608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7</a:t>
            </a:fld>
            <a:endParaRPr lang="zh-CN" altLang="en-US"/>
          </a:p>
        </p:txBody>
      </p:sp>
    </p:spTree>
    <p:extLst>
      <p:ext uri="{BB962C8B-B14F-4D97-AF65-F5344CB8AC3E}">
        <p14:creationId xmlns:p14="http://schemas.microsoft.com/office/powerpoint/2010/main" val="161570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8</a:t>
            </a:fld>
            <a:endParaRPr lang="zh-CN" altLang="en-US"/>
          </a:p>
        </p:txBody>
      </p:sp>
    </p:spTree>
    <p:extLst>
      <p:ext uri="{BB962C8B-B14F-4D97-AF65-F5344CB8AC3E}">
        <p14:creationId xmlns:p14="http://schemas.microsoft.com/office/powerpoint/2010/main" val="739334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9</a:t>
            </a:fld>
            <a:endParaRPr lang="zh-CN" altLang="en-US"/>
          </a:p>
        </p:txBody>
      </p:sp>
    </p:spTree>
    <p:extLst>
      <p:ext uri="{BB962C8B-B14F-4D97-AF65-F5344CB8AC3E}">
        <p14:creationId xmlns:p14="http://schemas.microsoft.com/office/powerpoint/2010/main" val="150117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10</a:t>
            </a:fld>
            <a:endParaRPr lang="zh-CN" altLang="en-US"/>
          </a:p>
        </p:txBody>
      </p:sp>
    </p:spTree>
    <p:extLst>
      <p:ext uri="{BB962C8B-B14F-4D97-AF65-F5344CB8AC3E}">
        <p14:creationId xmlns:p14="http://schemas.microsoft.com/office/powerpoint/2010/main" val="1099748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11</a:t>
            </a:fld>
            <a:endParaRPr lang="zh-CN" altLang="en-US"/>
          </a:p>
        </p:txBody>
      </p:sp>
    </p:spTree>
    <p:extLst>
      <p:ext uri="{BB962C8B-B14F-4D97-AF65-F5344CB8AC3E}">
        <p14:creationId xmlns:p14="http://schemas.microsoft.com/office/powerpoint/2010/main" val="341602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12</a:t>
            </a:fld>
            <a:endParaRPr lang="zh-CN" altLang="en-US"/>
          </a:p>
        </p:txBody>
      </p:sp>
    </p:spTree>
    <p:extLst>
      <p:ext uri="{BB962C8B-B14F-4D97-AF65-F5344CB8AC3E}">
        <p14:creationId xmlns:p14="http://schemas.microsoft.com/office/powerpoint/2010/main" val="185658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4C2226-D5C3-4081-AADC-F28E833BDE6A}" type="slidenum">
              <a:rPr lang="zh-CN" altLang="en-US" smtClean="0"/>
              <a:t>14</a:t>
            </a:fld>
            <a:endParaRPr lang="zh-CN" altLang="en-US"/>
          </a:p>
        </p:txBody>
      </p:sp>
    </p:spTree>
    <p:extLst>
      <p:ext uri="{BB962C8B-B14F-4D97-AF65-F5344CB8AC3E}">
        <p14:creationId xmlns:p14="http://schemas.microsoft.com/office/powerpoint/2010/main" val="3227231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65B4D-151F-468F-BC81-A0FE444FEF5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B9D5BC-A1BC-44EE-8140-002058F7DA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157C010-6C7A-4E1A-B0BA-A98BE22642CE}"/>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5" name="页脚占位符 4">
            <a:extLst>
              <a:ext uri="{FF2B5EF4-FFF2-40B4-BE49-F238E27FC236}">
                <a16:creationId xmlns:a16="http://schemas.microsoft.com/office/drawing/2014/main" id="{5FA92DD3-F8AA-4EDD-8F47-A6003B7458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21F88E-EA86-4D27-96D8-7279CEF99623}"/>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2281471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8BD45-A011-4E59-863D-FB6F4A93A6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4432CCF-0999-44C8-89FD-7B6B36BFF37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C8C5170-6B84-496C-B616-8AB76D6B52A3}"/>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5" name="页脚占位符 4">
            <a:extLst>
              <a:ext uri="{FF2B5EF4-FFF2-40B4-BE49-F238E27FC236}">
                <a16:creationId xmlns:a16="http://schemas.microsoft.com/office/drawing/2014/main" id="{CC7A87E0-2537-43FD-ACD1-9CBEEF7F68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048913-EFE4-494D-A384-3148E8F3547C}"/>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2270319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AAAE46-02E7-45ED-9F6B-AAE62F89F90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882ABE2-B33A-450D-9FF8-337550DAD70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D7C2A9-587A-4F1B-8A41-C3DEFB9C5309}"/>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5" name="页脚占位符 4">
            <a:extLst>
              <a:ext uri="{FF2B5EF4-FFF2-40B4-BE49-F238E27FC236}">
                <a16:creationId xmlns:a16="http://schemas.microsoft.com/office/drawing/2014/main" id="{6616CDEB-2FA2-4929-B29C-09A5614AD0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EC03CB-07BA-49BD-9D88-7FE244D944B7}"/>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3650081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39182AF-6B1C-451E-AA8A-F2C7237EF190}"/>
              </a:ext>
            </a:extLst>
          </p:cNvPr>
          <p:cNvSpPr/>
          <p:nvPr userDrawn="1"/>
        </p:nvSpPr>
        <p:spPr>
          <a:xfrm>
            <a:off x="6589486" y="0"/>
            <a:ext cx="5602515" cy="6858000"/>
          </a:xfrm>
          <a:custGeom>
            <a:avLst/>
            <a:gdLst>
              <a:gd name="connsiteX0" fmla="*/ 1465057 w 5602515"/>
              <a:gd name="connsiteY0" fmla="*/ 0 h 6858000"/>
              <a:gd name="connsiteX1" fmla="*/ 3009900 w 5602515"/>
              <a:gd name="connsiteY1" fmla="*/ 0 h 6858000"/>
              <a:gd name="connsiteX2" fmla="*/ 4857750 w 5602515"/>
              <a:gd name="connsiteY2" fmla="*/ 0 h 6858000"/>
              <a:gd name="connsiteX3" fmla="*/ 5602515 w 5602515"/>
              <a:gd name="connsiteY3" fmla="*/ 0 h 6858000"/>
              <a:gd name="connsiteX4" fmla="*/ 5602515 w 5602515"/>
              <a:gd name="connsiteY4" fmla="*/ 6858000 h 6858000"/>
              <a:gd name="connsiteX5" fmla="*/ 4857750 w 5602515"/>
              <a:gd name="connsiteY5" fmla="*/ 6858000 h 6858000"/>
              <a:gd name="connsiteX6" fmla="*/ 3009900 w 5602515"/>
              <a:gd name="connsiteY6" fmla="*/ 6858000 h 6858000"/>
              <a:gd name="connsiteX7" fmla="*/ 1465055 w 5602515"/>
              <a:gd name="connsiteY7" fmla="*/ 6858000 h 6858000"/>
              <a:gd name="connsiteX8" fmla="*/ 1357463 w 5602515"/>
              <a:gd name="connsiteY8" fmla="*/ 6756875 h 6858000"/>
              <a:gd name="connsiteX9" fmla="*/ 0 w 5602515"/>
              <a:gd name="connsiteY9" fmla="*/ 3429001 h 6858000"/>
              <a:gd name="connsiteX10" fmla="*/ 1357463 w 5602515"/>
              <a:gd name="connsiteY10" fmla="*/ 101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2515" h="6858000">
                <a:moveTo>
                  <a:pt x="1465057" y="0"/>
                </a:moveTo>
                <a:lnTo>
                  <a:pt x="3009900" y="0"/>
                </a:lnTo>
                <a:lnTo>
                  <a:pt x="4857750" y="0"/>
                </a:lnTo>
                <a:lnTo>
                  <a:pt x="5602515" y="0"/>
                </a:lnTo>
                <a:lnTo>
                  <a:pt x="5602515" y="6858000"/>
                </a:lnTo>
                <a:lnTo>
                  <a:pt x="4857750" y="6858000"/>
                </a:lnTo>
                <a:lnTo>
                  <a:pt x="3009900" y="6858000"/>
                </a:lnTo>
                <a:lnTo>
                  <a:pt x="1465055" y="6858000"/>
                </a:lnTo>
                <a:lnTo>
                  <a:pt x="1357463" y="6756875"/>
                </a:lnTo>
                <a:cubicBezTo>
                  <a:pt x="523545" y="5934467"/>
                  <a:pt x="0" y="4748075"/>
                  <a:pt x="0" y="3429001"/>
                </a:cubicBezTo>
                <a:cubicBezTo>
                  <a:pt x="0" y="2109928"/>
                  <a:pt x="523545" y="923535"/>
                  <a:pt x="1357463" y="101128"/>
                </a:cubicBezTo>
                <a:close/>
              </a:path>
            </a:pathLst>
          </a:cu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FBE2F1BE-014C-4BA2-9CF1-D8197D1B3035}"/>
              </a:ext>
            </a:extLst>
          </p:cNvPr>
          <p:cNvSpPr>
            <a:spLocks noGrp="1"/>
          </p:cNvSpPr>
          <p:nvPr>
            <p:ph type="pic" sz="quarter" idx="10" hasCustomPrompt="1"/>
          </p:nvPr>
        </p:nvSpPr>
        <p:spPr>
          <a:xfrm>
            <a:off x="6779986" y="0"/>
            <a:ext cx="5412015" cy="6858000"/>
          </a:xfrm>
          <a:custGeom>
            <a:avLst/>
            <a:gdLst>
              <a:gd name="connsiteX0" fmla="*/ 2388418 w 5412015"/>
              <a:gd name="connsiteY0" fmla="*/ 0 h 6858000"/>
              <a:gd name="connsiteX1" fmla="*/ 2781300 w 5412015"/>
              <a:gd name="connsiteY1" fmla="*/ 0 h 6858000"/>
              <a:gd name="connsiteX2" fmla="*/ 4667250 w 5412015"/>
              <a:gd name="connsiteY2" fmla="*/ 0 h 6858000"/>
              <a:gd name="connsiteX3" fmla="*/ 5412015 w 5412015"/>
              <a:gd name="connsiteY3" fmla="*/ 0 h 6858000"/>
              <a:gd name="connsiteX4" fmla="*/ 5412015 w 5412015"/>
              <a:gd name="connsiteY4" fmla="*/ 6858000 h 6858000"/>
              <a:gd name="connsiteX5" fmla="*/ 4667250 w 5412015"/>
              <a:gd name="connsiteY5" fmla="*/ 6858000 h 6858000"/>
              <a:gd name="connsiteX6" fmla="*/ 2781300 w 5412015"/>
              <a:gd name="connsiteY6" fmla="*/ 6858000 h 6858000"/>
              <a:gd name="connsiteX7" fmla="*/ 2388413 w 5412015"/>
              <a:gd name="connsiteY7" fmla="*/ 6858000 h 6858000"/>
              <a:gd name="connsiteX8" fmla="*/ 2232020 w 5412015"/>
              <a:gd name="connsiteY8" fmla="*/ 6796336 h 6858000"/>
              <a:gd name="connsiteX9" fmla="*/ 0 w 5412015"/>
              <a:gd name="connsiteY9" fmla="*/ 3429001 h 6858000"/>
              <a:gd name="connsiteX10" fmla="*/ 2232020 w 5412015"/>
              <a:gd name="connsiteY10" fmla="*/ 616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015" h="6858000">
                <a:moveTo>
                  <a:pt x="2388418" y="0"/>
                </a:moveTo>
                <a:lnTo>
                  <a:pt x="2781300" y="0"/>
                </a:lnTo>
                <a:lnTo>
                  <a:pt x="4667250" y="0"/>
                </a:lnTo>
                <a:lnTo>
                  <a:pt x="5412015" y="0"/>
                </a:lnTo>
                <a:lnTo>
                  <a:pt x="5412015" y="6858000"/>
                </a:lnTo>
                <a:lnTo>
                  <a:pt x="4667250" y="6858000"/>
                </a:lnTo>
                <a:lnTo>
                  <a:pt x="2781300" y="6858000"/>
                </a:lnTo>
                <a:lnTo>
                  <a:pt x="2388413" y="6858000"/>
                </a:lnTo>
                <a:lnTo>
                  <a:pt x="2232020" y="6796336"/>
                </a:lnTo>
                <a:cubicBezTo>
                  <a:pt x="920355" y="6241549"/>
                  <a:pt x="0" y="4942756"/>
                  <a:pt x="0" y="3429001"/>
                </a:cubicBezTo>
                <a:cubicBezTo>
                  <a:pt x="0" y="1915247"/>
                  <a:pt x="920355" y="616453"/>
                  <a:pt x="2232020" y="61666"/>
                </a:cubicBezTo>
                <a:close/>
              </a:path>
            </a:pathLst>
          </a:custGeom>
          <a:noFill/>
          <a:effectLst>
            <a:outerShdw blurRad="381000" dist="114300" dir="5400000" sx="98000" sy="98000" algn="t" rotWithShape="0">
              <a:prstClr val="black">
                <a:alpha val="22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279902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1+#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CE205AC-0A3E-4668-9D6F-C00B3DF3D870}"/>
              </a:ext>
            </a:extLst>
          </p:cNvPr>
          <p:cNvSpPr/>
          <p:nvPr userDrawn="1"/>
        </p:nvSpPr>
        <p:spPr>
          <a:xfrm>
            <a:off x="6618514" y="2"/>
            <a:ext cx="5573486" cy="4327856"/>
          </a:xfrm>
          <a:custGeom>
            <a:avLst/>
            <a:gdLst>
              <a:gd name="connsiteX0" fmla="*/ 34764 w 5715000"/>
              <a:gd name="connsiteY0" fmla="*/ 0 h 4437743"/>
              <a:gd name="connsiteX1" fmla="*/ 5715000 w 5715000"/>
              <a:gd name="connsiteY1" fmla="*/ 0 h 4437743"/>
              <a:gd name="connsiteX2" fmla="*/ 5715000 w 5715000"/>
              <a:gd name="connsiteY2" fmla="*/ 4003847 h 4437743"/>
              <a:gd name="connsiteX3" fmla="*/ 5623046 w 5715000"/>
              <a:gd name="connsiteY3" fmla="*/ 4050943 h 4437743"/>
              <a:gd name="connsiteX4" fmla="*/ 3922486 w 5715000"/>
              <a:gd name="connsiteY4" fmla="*/ 4437743 h 4437743"/>
              <a:gd name="connsiteX5" fmla="*/ 0 w 5715000"/>
              <a:gd name="connsiteY5" fmla="*/ 515257 h 4437743"/>
              <a:gd name="connsiteX6" fmla="*/ 20252 w 5715000"/>
              <a:gd name="connsiteY6" fmla="*/ 114206 h 443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00" h="4437743">
                <a:moveTo>
                  <a:pt x="34764" y="0"/>
                </a:moveTo>
                <a:lnTo>
                  <a:pt x="5715000" y="0"/>
                </a:lnTo>
                <a:lnTo>
                  <a:pt x="5715000" y="4003847"/>
                </a:lnTo>
                <a:lnTo>
                  <a:pt x="5623046" y="4050943"/>
                </a:lnTo>
                <a:cubicBezTo>
                  <a:pt x="5108601" y="4298829"/>
                  <a:pt x="4531766" y="4437743"/>
                  <a:pt x="3922486" y="4437743"/>
                </a:cubicBezTo>
                <a:cubicBezTo>
                  <a:pt x="1756157" y="4437743"/>
                  <a:pt x="0" y="2681586"/>
                  <a:pt x="0" y="515257"/>
                </a:cubicBezTo>
                <a:cubicBezTo>
                  <a:pt x="0" y="379862"/>
                  <a:pt x="6860" y="246068"/>
                  <a:pt x="20252" y="114206"/>
                </a:cubicBezTo>
                <a:close/>
              </a:path>
            </a:pathLst>
          </a:custGeom>
          <a:blipFill>
            <a:blip r:embed="rId2" cstate="screen">
              <a:alphaModFix amt="80000"/>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5990AE0-DDCE-4F2B-9588-B499F3E7E08A}"/>
              </a:ext>
            </a:extLst>
          </p:cNvPr>
          <p:cNvSpPr>
            <a:spLocks noGrp="1"/>
          </p:cNvSpPr>
          <p:nvPr>
            <p:ph type="pic" sz="quarter" idx="11" hasCustomPrompt="1"/>
          </p:nvPr>
        </p:nvSpPr>
        <p:spPr>
          <a:xfrm>
            <a:off x="6923317" y="0"/>
            <a:ext cx="5268685" cy="3991428"/>
          </a:xfrm>
          <a:custGeom>
            <a:avLst/>
            <a:gdLst>
              <a:gd name="connsiteX0" fmla="*/ 42342 w 5268685"/>
              <a:gd name="connsiteY0" fmla="*/ 0 h 3991428"/>
              <a:gd name="connsiteX1" fmla="*/ 5268685 w 5268685"/>
              <a:gd name="connsiteY1" fmla="*/ 0 h 3991428"/>
              <a:gd name="connsiteX2" fmla="*/ 5268685 w 5268685"/>
              <a:gd name="connsiteY2" fmla="*/ 3489516 h 3991428"/>
              <a:gd name="connsiteX3" fmla="*/ 5133120 w 5268685"/>
              <a:gd name="connsiteY3" fmla="*/ 3571873 h 3991428"/>
              <a:gd name="connsiteX4" fmla="*/ 3476171 w 5268685"/>
              <a:gd name="connsiteY4" fmla="*/ 3991428 h 3991428"/>
              <a:gd name="connsiteX5" fmla="*/ 0 w 5268685"/>
              <a:gd name="connsiteY5" fmla="*/ 515257 h 3991428"/>
              <a:gd name="connsiteX6" fmla="*/ 17947 w 5268685"/>
              <a:gd name="connsiteY6" fmla="*/ 159839 h 399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8685" h="3991428">
                <a:moveTo>
                  <a:pt x="42342" y="0"/>
                </a:moveTo>
                <a:lnTo>
                  <a:pt x="5268685" y="0"/>
                </a:lnTo>
                <a:lnTo>
                  <a:pt x="5268685" y="3489516"/>
                </a:lnTo>
                <a:lnTo>
                  <a:pt x="5133120" y="3571873"/>
                </a:lnTo>
                <a:cubicBezTo>
                  <a:pt x="4640570" y="3839442"/>
                  <a:pt x="4076120" y="3991428"/>
                  <a:pt x="3476171" y="3991428"/>
                </a:cubicBezTo>
                <a:cubicBezTo>
                  <a:pt x="1556335" y="3991428"/>
                  <a:pt x="0" y="2435093"/>
                  <a:pt x="0" y="515257"/>
                </a:cubicBezTo>
                <a:cubicBezTo>
                  <a:pt x="0" y="395267"/>
                  <a:pt x="6080" y="276698"/>
                  <a:pt x="17947" y="15983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7" name="Picture Placeholder 6">
            <a:extLst>
              <a:ext uri="{FF2B5EF4-FFF2-40B4-BE49-F238E27FC236}">
                <a16:creationId xmlns:a16="http://schemas.microsoft.com/office/drawing/2014/main" id="{D068AB8A-C002-4561-9A80-C93A2B3D5A68}"/>
              </a:ext>
            </a:extLst>
          </p:cNvPr>
          <p:cNvSpPr>
            <a:spLocks noGrp="1"/>
          </p:cNvSpPr>
          <p:nvPr>
            <p:ph type="pic" sz="quarter" idx="10" hasCustomPrompt="1"/>
          </p:nvPr>
        </p:nvSpPr>
        <p:spPr>
          <a:xfrm>
            <a:off x="1" y="4419600"/>
            <a:ext cx="4412343" cy="2438400"/>
          </a:xfrm>
          <a:custGeom>
            <a:avLst/>
            <a:gdLst>
              <a:gd name="connsiteX0" fmla="*/ 1973943 w 4412343"/>
              <a:gd name="connsiteY0" fmla="*/ 0 h 2438400"/>
              <a:gd name="connsiteX1" fmla="*/ 4412343 w 4412343"/>
              <a:gd name="connsiteY1" fmla="*/ 2438400 h 2438400"/>
              <a:gd name="connsiteX2" fmla="*/ 0 w 4412343"/>
              <a:gd name="connsiteY2" fmla="*/ 2438400 h 2438400"/>
              <a:gd name="connsiteX3" fmla="*/ 0 w 4412343"/>
              <a:gd name="connsiteY3" fmla="*/ 1010856 h 2438400"/>
              <a:gd name="connsiteX4" fmla="*/ 92355 w 4412343"/>
              <a:gd name="connsiteY4" fmla="*/ 887352 h 2438400"/>
              <a:gd name="connsiteX5" fmla="*/ 1973943 w 4412343"/>
              <a:gd name="connsiteY5" fmla="*/ 0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2343" h="2438400">
                <a:moveTo>
                  <a:pt x="1973943" y="0"/>
                </a:moveTo>
                <a:cubicBezTo>
                  <a:pt x="3320634" y="0"/>
                  <a:pt x="4412343" y="1091709"/>
                  <a:pt x="4412343" y="2438400"/>
                </a:cubicBezTo>
                <a:lnTo>
                  <a:pt x="0" y="2438400"/>
                </a:lnTo>
                <a:lnTo>
                  <a:pt x="0" y="1010856"/>
                </a:lnTo>
                <a:lnTo>
                  <a:pt x="92355" y="887352"/>
                </a:lnTo>
                <a:cubicBezTo>
                  <a:pt x="539594" y="345424"/>
                  <a:pt x="1216429" y="0"/>
                  <a:pt x="1973943"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1046890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7"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3940F22-1A33-45CE-86D6-E7BFF1AE85F0}"/>
              </a:ext>
            </a:extLst>
          </p:cNvPr>
          <p:cNvSpPr>
            <a:spLocks noGrp="1"/>
          </p:cNvSpPr>
          <p:nvPr>
            <p:ph type="pic" sz="quarter" idx="10" hasCustomPrompt="1"/>
          </p:nvPr>
        </p:nvSpPr>
        <p:spPr>
          <a:xfrm>
            <a:off x="5986222" y="1076380"/>
            <a:ext cx="5431034" cy="5044105"/>
          </a:xfrm>
          <a:custGeom>
            <a:avLst/>
            <a:gdLst>
              <a:gd name="connsiteX0" fmla="*/ 2794312 w 5431034"/>
              <a:gd name="connsiteY0" fmla="*/ 19 h 5044105"/>
              <a:gd name="connsiteX1" fmla="*/ 3504863 w 5431034"/>
              <a:gd name="connsiteY1" fmla="*/ 74662 h 5044105"/>
              <a:gd name="connsiteX2" fmla="*/ 4513635 w 5431034"/>
              <a:gd name="connsiteY2" fmla="*/ 628663 h 5044105"/>
              <a:gd name="connsiteX3" fmla="*/ 4845564 w 5431034"/>
              <a:gd name="connsiteY3" fmla="*/ 1561069 h 5044105"/>
              <a:gd name="connsiteX4" fmla="*/ 4786433 w 5431034"/>
              <a:gd name="connsiteY4" fmla="*/ 1659014 h 5044105"/>
              <a:gd name="connsiteX5" fmla="*/ 4949691 w 5431034"/>
              <a:gd name="connsiteY5" fmla="*/ 1667814 h 5044105"/>
              <a:gd name="connsiteX6" fmla="*/ 5074725 w 5431034"/>
              <a:gd name="connsiteY6" fmla="*/ 1828072 h 5044105"/>
              <a:gd name="connsiteX7" fmla="*/ 5207428 w 5431034"/>
              <a:gd name="connsiteY7" fmla="*/ 2078228 h 5044105"/>
              <a:gd name="connsiteX8" fmla="*/ 5028491 w 5431034"/>
              <a:gd name="connsiteY8" fmla="*/ 2280526 h 5044105"/>
              <a:gd name="connsiteX9" fmla="*/ 4910868 w 5431034"/>
              <a:gd name="connsiteY9" fmla="*/ 2331747 h 5044105"/>
              <a:gd name="connsiteX10" fmla="*/ 5007947 w 5431034"/>
              <a:gd name="connsiteY10" fmla="*/ 2522483 h 5044105"/>
              <a:gd name="connsiteX11" fmla="*/ 4985801 w 5431034"/>
              <a:gd name="connsiteY11" fmla="*/ 2623655 h 5044105"/>
              <a:gd name="connsiteX12" fmla="*/ 5429006 w 5431034"/>
              <a:gd name="connsiteY12" fmla="*/ 3493404 h 5044105"/>
              <a:gd name="connsiteX13" fmla="*/ 5064624 w 5431034"/>
              <a:gd name="connsiteY13" fmla="*/ 3922730 h 5044105"/>
              <a:gd name="connsiteX14" fmla="*/ 4247892 w 5431034"/>
              <a:gd name="connsiteY14" fmla="*/ 4355037 h 5044105"/>
              <a:gd name="connsiteX15" fmla="*/ 3261813 w 5431034"/>
              <a:gd name="connsiteY15" fmla="*/ 4645529 h 5044105"/>
              <a:gd name="connsiteX16" fmla="*/ 2750170 w 5431034"/>
              <a:gd name="connsiteY16" fmla="*/ 4782623 h 5044105"/>
              <a:gd name="connsiteX17" fmla="*/ 2305870 w 5431034"/>
              <a:gd name="connsiteY17" fmla="*/ 4852412 h 5044105"/>
              <a:gd name="connsiteX18" fmla="*/ 757704 w 5431034"/>
              <a:gd name="connsiteY18" fmla="*/ 4797620 h 5044105"/>
              <a:gd name="connsiteX19" fmla="*/ 624376 w 5431034"/>
              <a:gd name="connsiteY19" fmla="*/ 3871113 h 5044105"/>
              <a:gd name="connsiteX20" fmla="*/ 641938 w 5431034"/>
              <a:gd name="connsiteY20" fmla="*/ 3863123 h 5044105"/>
              <a:gd name="connsiteX21" fmla="*/ 683007 w 5431034"/>
              <a:gd name="connsiteY21" fmla="*/ 3697768 h 5044105"/>
              <a:gd name="connsiteX22" fmla="*/ 608276 w 5431034"/>
              <a:gd name="connsiteY22" fmla="*/ 3737496 h 5044105"/>
              <a:gd name="connsiteX23" fmla="*/ 394416 w 5431034"/>
              <a:gd name="connsiteY23" fmla="*/ 3784948 h 5044105"/>
              <a:gd name="connsiteX24" fmla="*/ 99996 w 5431034"/>
              <a:gd name="connsiteY24" fmla="*/ 3617532 h 5044105"/>
              <a:gd name="connsiteX25" fmla="*/ 75426 w 5431034"/>
              <a:gd name="connsiteY25" fmla="*/ 3574855 h 5044105"/>
              <a:gd name="connsiteX26" fmla="*/ 188223 w 5431034"/>
              <a:gd name="connsiteY26" fmla="*/ 3419836 h 5044105"/>
              <a:gd name="connsiteX27" fmla="*/ 195050 w 5431034"/>
              <a:gd name="connsiteY27" fmla="*/ 3322769 h 5044105"/>
              <a:gd name="connsiteX28" fmla="*/ 105420 w 5431034"/>
              <a:gd name="connsiteY28" fmla="*/ 3208854 h 5044105"/>
              <a:gd name="connsiteX29" fmla="*/ 310008 w 5431034"/>
              <a:gd name="connsiteY29" fmla="*/ 2930718 h 5044105"/>
              <a:gd name="connsiteX30" fmla="*/ 157021 w 5431034"/>
              <a:gd name="connsiteY30" fmla="*/ 2800939 h 5044105"/>
              <a:gd name="connsiteX31" fmla="*/ 153957 w 5431034"/>
              <a:gd name="connsiteY31" fmla="*/ 2801760 h 5044105"/>
              <a:gd name="connsiteX32" fmla="*/ 147610 w 5431034"/>
              <a:gd name="connsiteY32" fmla="*/ 2790325 h 5044105"/>
              <a:gd name="connsiteX33" fmla="*/ 54150 w 5431034"/>
              <a:gd name="connsiteY33" fmla="*/ 1718489 h 5044105"/>
              <a:gd name="connsiteX34" fmla="*/ 781850 w 5431034"/>
              <a:gd name="connsiteY34" fmla="*/ 659792 h 5044105"/>
              <a:gd name="connsiteX35" fmla="*/ 2794312 w 5431034"/>
              <a:gd name="connsiteY35" fmla="*/ 19 h 504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431034" h="5044105">
                <a:moveTo>
                  <a:pt x="2794312" y="19"/>
                </a:moveTo>
                <a:cubicBezTo>
                  <a:pt x="3033351" y="-762"/>
                  <a:pt x="3272034" y="23748"/>
                  <a:pt x="3504863" y="74662"/>
                </a:cubicBezTo>
                <a:cubicBezTo>
                  <a:pt x="3888671" y="159013"/>
                  <a:pt x="4247049" y="332279"/>
                  <a:pt x="4513635" y="628663"/>
                </a:cubicBezTo>
                <a:cubicBezTo>
                  <a:pt x="4719867" y="859118"/>
                  <a:pt x="5005557" y="1239053"/>
                  <a:pt x="4845564" y="1561069"/>
                </a:cubicBezTo>
                <a:cubicBezTo>
                  <a:pt x="4828444" y="1595213"/>
                  <a:pt x="4810502" y="1626293"/>
                  <a:pt x="4786433" y="1659014"/>
                </a:cubicBezTo>
                <a:cubicBezTo>
                  <a:pt x="4834631" y="1642816"/>
                  <a:pt x="4889999" y="1641116"/>
                  <a:pt x="4949691" y="1667814"/>
                </a:cubicBezTo>
                <a:cubicBezTo>
                  <a:pt x="5021039" y="1701242"/>
                  <a:pt x="5041344" y="1764767"/>
                  <a:pt x="5074725" y="1828072"/>
                </a:cubicBezTo>
                <a:cubicBezTo>
                  <a:pt x="5116696" y="1898927"/>
                  <a:pt x="5191388" y="1993856"/>
                  <a:pt x="5207428" y="2078228"/>
                </a:cubicBezTo>
                <a:cubicBezTo>
                  <a:pt x="5230036" y="2187113"/>
                  <a:pt x="5110992" y="2245283"/>
                  <a:pt x="5028491" y="2280526"/>
                </a:cubicBezTo>
                <a:cubicBezTo>
                  <a:pt x="4988062" y="2301211"/>
                  <a:pt x="4907804" y="2332568"/>
                  <a:pt x="4910868" y="2331747"/>
                </a:cubicBezTo>
                <a:cubicBezTo>
                  <a:pt x="4900095" y="2377326"/>
                  <a:pt x="4998475" y="2462624"/>
                  <a:pt x="5007947" y="2522483"/>
                </a:cubicBezTo>
                <a:cubicBezTo>
                  <a:pt x="5013314" y="2567022"/>
                  <a:pt x="5005385" y="2598703"/>
                  <a:pt x="4985801" y="2623655"/>
                </a:cubicBezTo>
                <a:cubicBezTo>
                  <a:pt x="5309475" y="2655154"/>
                  <a:pt x="5449930" y="3228356"/>
                  <a:pt x="5429006" y="3493404"/>
                </a:cubicBezTo>
                <a:cubicBezTo>
                  <a:pt x="5408462" y="3735361"/>
                  <a:pt x="5267591" y="3822368"/>
                  <a:pt x="5064624" y="3922730"/>
                </a:cubicBezTo>
                <a:cubicBezTo>
                  <a:pt x="4789990" y="4061999"/>
                  <a:pt x="4529695" y="4230268"/>
                  <a:pt x="4247892" y="4355037"/>
                </a:cubicBezTo>
                <a:cubicBezTo>
                  <a:pt x="3927082" y="4493543"/>
                  <a:pt x="3591654" y="4540728"/>
                  <a:pt x="3261813" y="4645529"/>
                </a:cubicBezTo>
                <a:cubicBezTo>
                  <a:pt x="3092707" y="4700693"/>
                  <a:pt x="2927486" y="4758100"/>
                  <a:pt x="2750170" y="4782623"/>
                </a:cubicBezTo>
                <a:cubicBezTo>
                  <a:pt x="2602070" y="4805886"/>
                  <a:pt x="2453749" y="4816072"/>
                  <a:pt x="2305870" y="4852412"/>
                </a:cubicBezTo>
                <a:cubicBezTo>
                  <a:pt x="1835257" y="4958808"/>
                  <a:pt x="1119287" y="5252458"/>
                  <a:pt x="757704" y="4797620"/>
                </a:cubicBezTo>
                <a:cubicBezTo>
                  <a:pt x="603615" y="4602455"/>
                  <a:pt x="291151" y="4049070"/>
                  <a:pt x="624376" y="3871113"/>
                </a:cubicBezTo>
                <a:cubicBezTo>
                  <a:pt x="629683" y="3866407"/>
                  <a:pt x="635810" y="3864765"/>
                  <a:pt x="641938" y="3863123"/>
                </a:cubicBezTo>
                <a:cubicBezTo>
                  <a:pt x="639414" y="3804686"/>
                  <a:pt x="653851" y="3748273"/>
                  <a:pt x="683007" y="3697768"/>
                </a:cubicBezTo>
                <a:cubicBezTo>
                  <a:pt x="660139" y="3710463"/>
                  <a:pt x="635028" y="3727044"/>
                  <a:pt x="608276" y="3737496"/>
                </a:cubicBezTo>
                <a:cubicBezTo>
                  <a:pt x="542516" y="3761685"/>
                  <a:pt x="469808" y="3784451"/>
                  <a:pt x="394416" y="3784948"/>
                </a:cubicBezTo>
                <a:cubicBezTo>
                  <a:pt x="241389" y="3789826"/>
                  <a:pt x="220423" y="3687070"/>
                  <a:pt x="99996" y="3617532"/>
                </a:cubicBezTo>
                <a:cubicBezTo>
                  <a:pt x="84457" y="3608559"/>
                  <a:pt x="73404" y="3591817"/>
                  <a:pt x="75426" y="3574855"/>
                </a:cubicBezTo>
                <a:cubicBezTo>
                  <a:pt x="81873" y="3500878"/>
                  <a:pt x="154582" y="3478111"/>
                  <a:pt x="188223" y="3419836"/>
                </a:cubicBezTo>
                <a:cubicBezTo>
                  <a:pt x="238383" y="3337431"/>
                  <a:pt x="243370" y="3405060"/>
                  <a:pt x="195050" y="3322769"/>
                </a:cubicBezTo>
                <a:cubicBezTo>
                  <a:pt x="163311" y="3265592"/>
                  <a:pt x="124304" y="3279328"/>
                  <a:pt x="105420" y="3208854"/>
                </a:cubicBezTo>
                <a:cubicBezTo>
                  <a:pt x="65191" y="3058714"/>
                  <a:pt x="182753" y="2958248"/>
                  <a:pt x="310008" y="2930718"/>
                </a:cubicBezTo>
                <a:cubicBezTo>
                  <a:pt x="251737" y="2897071"/>
                  <a:pt x="197951" y="2855654"/>
                  <a:pt x="157021" y="2800939"/>
                </a:cubicBezTo>
                <a:cubicBezTo>
                  <a:pt x="157021" y="2800939"/>
                  <a:pt x="157021" y="2800939"/>
                  <a:pt x="153957" y="2801760"/>
                </a:cubicBezTo>
                <a:cubicBezTo>
                  <a:pt x="153136" y="2798696"/>
                  <a:pt x="148431" y="2793389"/>
                  <a:pt x="147610" y="2790325"/>
                </a:cubicBezTo>
                <a:cubicBezTo>
                  <a:pt x="-46048" y="2484252"/>
                  <a:pt x="-17155" y="2052865"/>
                  <a:pt x="54150" y="1718489"/>
                </a:cubicBezTo>
                <a:cubicBezTo>
                  <a:pt x="153508" y="1268221"/>
                  <a:pt x="417888" y="931371"/>
                  <a:pt x="781850" y="659792"/>
                </a:cubicBezTo>
                <a:cubicBezTo>
                  <a:pt x="1356883" y="232314"/>
                  <a:pt x="2077197" y="2361"/>
                  <a:pt x="2794312" y="19"/>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799480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19B0A2D-41D4-4374-9BAE-53874D705B0D}"/>
              </a:ext>
            </a:extLst>
          </p:cNvPr>
          <p:cNvSpPr>
            <a:spLocks noGrp="1"/>
          </p:cNvSpPr>
          <p:nvPr>
            <p:ph type="pic" sz="quarter" idx="10" hasCustomPrompt="1"/>
          </p:nvPr>
        </p:nvSpPr>
        <p:spPr>
          <a:xfrm>
            <a:off x="1567544" y="2496458"/>
            <a:ext cx="2714171" cy="3425372"/>
          </a:xfrm>
          <a:custGeom>
            <a:avLst/>
            <a:gdLst>
              <a:gd name="connsiteX0" fmla="*/ 263682 w 2714171"/>
              <a:gd name="connsiteY0" fmla="*/ 0 h 3425372"/>
              <a:gd name="connsiteX1" fmla="*/ 2450489 w 2714171"/>
              <a:gd name="connsiteY1" fmla="*/ 0 h 3425372"/>
              <a:gd name="connsiteX2" fmla="*/ 2714171 w 2714171"/>
              <a:gd name="connsiteY2" fmla="*/ 263682 h 3425372"/>
              <a:gd name="connsiteX3" fmla="*/ 2714171 w 2714171"/>
              <a:gd name="connsiteY3" fmla="*/ 3161690 h 3425372"/>
              <a:gd name="connsiteX4" fmla="*/ 2450489 w 2714171"/>
              <a:gd name="connsiteY4" fmla="*/ 3425372 h 3425372"/>
              <a:gd name="connsiteX5" fmla="*/ 263682 w 2714171"/>
              <a:gd name="connsiteY5" fmla="*/ 3425372 h 3425372"/>
              <a:gd name="connsiteX6" fmla="*/ 0 w 2714171"/>
              <a:gd name="connsiteY6" fmla="*/ 3161690 h 3425372"/>
              <a:gd name="connsiteX7" fmla="*/ 0 w 2714171"/>
              <a:gd name="connsiteY7" fmla="*/ 263682 h 3425372"/>
              <a:gd name="connsiteX8" fmla="*/ 263682 w 2714171"/>
              <a:gd name="connsiteY8" fmla="*/ 0 h 342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4171" h="3425372">
                <a:moveTo>
                  <a:pt x="263682" y="0"/>
                </a:moveTo>
                <a:lnTo>
                  <a:pt x="2450489" y="0"/>
                </a:lnTo>
                <a:cubicBezTo>
                  <a:pt x="2596117" y="0"/>
                  <a:pt x="2714171" y="118054"/>
                  <a:pt x="2714171" y="263682"/>
                </a:cubicBezTo>
                <a:lnTo>
                  <a:pt x="2714171" y="3161690"/>
                </a:lnTo>
                <a:cubicBezTo>
                  <a:pt x="2714171" y="3307318"/>
                  <a:pt x="2596117" y="3425372"/>
                  <a:pt x="2450489" y="3425372"/>
                </a:cubicBezTo>
                <a:lnTo>
                  <a:pt x="263682" y="3425372"/>
                </a:lnTo>
                <a:cubicBezTo>
                  <a:pt x="118054" y="3425372"/>
                  <a:pt x="0" y="3307318"/>
                  <a:pt x="0" y="3161690"/>
                </a:cubicBezTo>
                <a:lnTo>
                  <a:pt x="0" y="263682"/>
                </a:lnTo>
                <a:cubicBezTo>
                  <a:pt x="0" y="118054"/>
                  <a:pt x="118054" y="0"/>
                  <a:pt x="263682" y="0"/>
                </a:cubicBezTo>
                <a:close/>
              </a:path>
            </a:pathLst>
          </a:custGeom>
          <a:noFill/>
          <a:ln>
            <a:noFill/>
          </a:ln>
          <a:effectLst>
            <a:outerShdw blurRad="901700" dist="393700" dir="2700000" sx="86000" sy="86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pPr marL="0" lvl="0" algn="ctr"/>
            <a:endParaRPr lang="en-US" dirty="0"/>
          </a:p>
        </p:txBody>
      </p:sp>
    </p:spTree>
    <p:extLst>
      <p:ext uri="{BB962C8B-B14F-4D97-AF65-F5344CB8AC3E}">
        <p14:creationId xmlns:p14="http://schemas.microsoft.com/office/powerpoint/2010/main" val="2785407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Title Slide">
    <p:bg>
      <p:bgPr>
        <a:solidFill>
          <a:srgbClr val="444C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965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2BFCD23-CD40-4A04-9CB4-8B42EC2F7B29}"/>
              </a:ext>
            </a:extLst>
          </p:cNvPr>
          <p:cNvSpPr>
            <a:spLocks noGrp="1"/>
          </p:cNvSpPr>
          <p:nvPr>
            <p:ph type="pic" sz="quarter" idx="10" hasCustomPrompt="1"/>
          </p:nvPr>
        </p:nvSpPr>
        <p:spPr>
          <a:xfrm>
            <a:off x="1401517" y="1920044"/>
            <a:ext cx="3861324" cy="3861324"/>
          </a:xfrm>
          <a:custGeom>
            <a:avLst/>
            <a:gdLst>
              <a:gd name="connsiteX0" fmla="*/ 60739 w 3861324"/>
              <a:gd name="connsiteY0" fmla="*/ 0 h 3861324"/>
              <a:gd name="connsiteX1" fmla="*/ 3800585 w 3861324"/>
              <a:gd name="connsiteY1" fmla="*/ 0 h 3861324"/>
              <a:gd name="connsiteX2" fmla="*/ 3861324 w 3861324"/>
              <a:gd name="connsiteY2" fmla="*/ 60739 h 3861324"/>
              <a:gd name="connsiteX3" fmla="*/ 3861324 w 3861324"/>
              <a:gd name="connsiteY3" fmla="*/ 3800585 h 3861324"/>
              <a:gd name="connsiteX4" fmla="*/ 3800585 w 3861324"/>
              <a:gd name="connsiteY4" fmla="*/ 3861324 h 3861324"/>
              <a:gd name="connsiteX5" fmla="*/ 60739 w 3861324"/>
              <a:gd name="connsiteY5" fmla="*/ 3861324 h 3861324"/>
              <a:gd name="connsiteX6" fmla="*/ 0 w 3861324"/>
              <a:gd name="connsiteY6" fmla="*/ 3800585 h 3861324"/>
              <a:gd name="connsiteX7" fmla="*/ 0 w 3861324"/>
              <a:gd name="connsiteY7" fmla="*/ 60739 h 3861324"/>
              <a:gd name="connsiteX8" fmla="*/ 60739 w 3861324"/>
              <a:gd name="connsiteY8" fmla="*/ 0 h 3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324" h="3861324">
                <a:moveTo>
                  <a:pt x="60739" y="0"/>
                </a:moveTo>
                <a:lnTo>
                  <a:pt x="3800585" y="0"/>
                </a:lnTo>
                <a:cubicBezTo>
                  <a:pt x="3834130" y="0"/>
                  <a:pt x="3861324" y="27194"/>
                  <a:pt x="3861324" y="60739"/>
                </a:cubicBezTo>
                <a:lnTo>
                  <a:pt x="3861324" y="3800585"/>
                </a:lnTo>
                <a:cubicBezTo>
                  <a:pt x="3861324" y="3834130"/>
                  <a:pt x="3834130" y="3861324"/>
                  <a:pt x="3800585" y="3861324"/>
                </a:cubicBezTo>
                <a:lnTo>
                  <a:pt x="60739" y="3861324"/>
                </a:lnTo>
                <a:cubicBezTo>
                  <a:pt x="27194" y="3861324"/>
                  <a:pt x="0" y="3834130"/>
                  <a:pt x="0" y="3800585"/>
                </a:cubicBezTo>
                <a:lnTo>
                  <a:pt x="0" y="60739"/>
                </a:lnTo>
                <a:cubicBezTo>
                  <a:pt x="0" y="27194"/>
                  <a:pt x="27194" y="0"/>
                  <a:pt x="60739" y="0"/>
                </a:cubicBezTo>
                <a:close/>
              </a:path>
            </a:pathLst>
          </a:custGeom>
          <a:noFill/>
          <a:ln>
            <a:noFill/>
          </a:ln>
          <a:effectLst>
            <a:outerShdw blurRad="698500" sx="92000" sy="9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pPr marL="0" lvl="0" algn="ctr"/>
            <a:endParaRPr lang="en-US" dirty="0"/>
          </a:p>
        </p:txBody>
      </p:sp>
    </p:spTree>
    <p:extLst>
      <p:ext uri="{BB962C8B-B14F-4D97-AF65-F5344CB8AC3E}">
        <p14:creationId xmlns:p14="http://schemas.microsoft.com/office/powerpoint/2010/main" val="420167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5C22662-4B21-4FBD-BD78-DCA715DD9B49}"/>
              </a:ext>
            </a:extLst>
          </p:cNvPr>
          <p:cNvSpPr>
            <a:spLocks noGrp="1"/>
          </p:cNvSpPr>
          <p:nvPr>
            <p:ph type="pic" sz="quarter" idx="10" hasCustomPrompt="1"/>
          </p:nvPr>
        </p:nvSpPr>
        <p:spPr>
          <a:xfrm>
            <a:off x="3904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0" name="Picture Placeholder 29">
            <a:extLst>
              <a:ext uri="{FF2B5EF4-FFF2-40B4-BE49-F238E27FC236}">
                <a16:creationId xmlns:a16="http://schemas.microsoft.com/office/drawing/2014/main" id="{453AD8AA-7F32-425B-A96D-87CB18688C0C}"/>
              </a:ext>
            </a:extLst>
          </p:cNvPr>
          <p:cNvSpPr>
            <a:spLocks noGrp="1"/>
          </p:cNvSpPr>
          <p:nvPr>
            <p:ph type="pic" sz="quarter" idx="18" hasCustomPrompt="1"/>
          </p:nvPr>
        </p:nvSpPr>
        <p:spPr>
          <a:xfrm>
            <a:off x="32987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1" name="Picture Placeholder 30">
            <a:extLst>
              <a:ext uri="{FF2B5EF4-FFF2-40B4-BE49-F238E27FC236}">
                <a16:creationId xmlns:a16="http://schemas.microsoft.com/office/drawing/2014/main" id="{16E52A57-3972-4CC9-9CBD-4FD41BA4E812}"/>
              </a:ext>
            </a:extLst>
          </p:cNvPr>
          <p:cNvSpPr>
            <a:spLocks noGrp="1"/>
          </p:cNvSpPr>
          <p:nvPr>
            <p:ph type="pic" sz="quarter" idx="19" hasCustomPrompt="1"/>
          </p:nvPr>
        </p:nvSpPr>
        <p:spPr>
          <a:xfrm>
            <a:off x="62070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2" name="Picture Placeholder 31">
            <a:extLst>
              <a:ext uri="{FF2B5EF4-FFF2-40B4-BE49-F238E27FC236}">
                <a16:creationId xmlns:a16="http://schemas.microsoft.com/office/drawing/2014/main" id="{3F937D65-6396-432F-A835-868A34A40359}"/>
              </a:ext>
            </a:extLst>
          </p:cNvPr>
          <p:cNvSpPr>
            <a:spLocks noGrp="1"/>
          </p:cNvSpPr>
          <p:nvPr>
            <p:ph type="pic" sz="quarter" idx="20" hasCustomPrompt="1"/>
          </p:nvPr>
        </p:nvSpPr>
        <p:spPr>
          <a:xfrm>
            <a:off x="9115338" y="2272896"/>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3" name="Picture Placeholder 32">
            <a:extLst>
              <a:ext uri="{FF2B5EF4-FFF2-40B4-BE49-F238E27FC236}">
                <a16:creationId xmlns:a16="http://schemas.microsoft.com/office/drawing/2014/main" id="{E4FAA1F2-9257-4BBF-BE0E-2E451E1267B7}"/>
              </a:ext>
            </a:extLst>
          </p:cNvPr>
          <p:cNvSpPr>
            <a:spLocks noGrp="1"/>
          </p:cNvSpPr>
          <p:nvPr>
            <p:ph type="pic" sz="quarter" idx="21" hasCustomPrompt="1"/>
          </p:nvPr>
        </p:nvSpPr>
        <p:spPr>
          <a:xfrm>
            <a:off x="3904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4" name="Picture Placeholder 33">
            <a:extLst>
              <a:ext uri="{FF2B5EF4-FFF2-40B4-BE49-F238E27FC236}">
                <a16:creationId xmlns:a16="http://schemas.microsoft.com/office/drawing/2014/main" id="{8ECF4AFE-0861-40E4-95BC-F634975649C1}"/>
              </a:ext>
            </a:extLst>
          </p:cNvPr>
          <p:cNvSpPr>
            <a:spLocks noGrp="1"/>
          </p:cNvSpPr>
          <p:nvPr>
            <p:ph type="pic" sz="quarter" idx="22" hasCustomPrompt="1"/>
          </p:nvPr>
        </p:nvSpPr>
        <p:spPr>
          <a:xfrm>
            <a:off x="32987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5" name="Picture Placeholder 34">
            <a:extLst>
              <a:ext uri="{FF2B5EF4-FFF2-40B4-BE49-F238E27FC236}">
                <a16:creationId xmlns:a16="http://schemas.microsoft.com/office/drawing/2014/main" id="{55ED8614-7C57-4C41-A9FC-F4A08BCEA224}"/>
              </a:ext>
            </a:extLst>
          </p:cNvPr>
          <p:cNvSpPr>
            <a:spLocks noGrp="1"/>
          </p:cNvSpPr>
          <p:nvPr>
            <p:ph type="pic" sz="quarter" idx="23" hasCustomPrompt="1"/>
          </p:nvPr>
        </p:nvSpPr>
        <p:spPr>
          <a:xfrm>
            <a:off x="62070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36" name="Picture Placeholder 35">
            <a:extLst>
              <a:ext uri="{FF2B5EF4-FFF2-40B4-BE49-F238E27FC236}">
                <a16:creationId xmlns:a16="http://schemas.microsoft.com/office/drawing/2014/main" id="{28509A39-AB74-4E3C-ACFB-5CE9D0B4B50D}"/>
              </a:ext>
            </a:extLst>
          </p:cNvPr>
          <p:cNvSpPr>
            <a:spLocks noGrp="1"/>
          </p:cNvSpPr>
          <p:nvPr>
            <p:ph type="pic" sz="quarter" idx="24" hasCustomPrompt="1"/>
          </p:nvPr>
        </p:nvSpPr>
        <p:spPr>
          <a:xfrm>
            <a:off x="9115338" y="4241638"/>
            <a:ext cx="2727960" cy="1788004"/>
          </a:xfrm>
          <a:prstGeom prst="roundRect">
            <a:avLst>
              <a:gd name="adj" fmla="val 7949"/>
            </a:avLst>
          </a:prstGeom>
          <a:no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706853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ppt_x"/>
                                          </p:val>
                                        </p:tav>
                                        <p:tav tm="100000">
                                          <p:val>
                                            <p:strVal val="#ppt_x"/>
                                          </p:val>
                                        </p:tav>
                                      </p:tavLst>
                                    </p:anim>
                                    <p:anim calcmode="lin" valueType="num">
                                      <p:cBhvr additive="base">
                                        <p:cTn id="12" dur="75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ppt_x"/>
                                          </p:val>
                                        </p:tav>
                                        <p:tav tm="100000">
                                          <p:val>
                                            <p:strVal val="#ppt_x"/>
                                          </p:val>
                                        </p:tav>
                                      </p:tavLst>
                                    </p:anim>
                                    <p:anim calcmode="lin" valueType="num">
                                      <p:cBhvr additive="base">
                                        <p:cTn id="16" dur="75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2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750" fill="hold"/>
                                        <p:tgtEl>
                                          <p:spTgt spid="32"/>
                                        </p:tgtEl>
                                        <p:attrNameLst>
                                          <p:attrName>ppt_x</p:attrName>
                                        </p:attrNameLst>
                                      </p:cBhvr>
                                      <p:tavLst>
                                        <p:tav tm="0">
                                          <p:val>
                                            <p:strVal val="#ppt_x"/>
                                          </p:val>
                                        </p:tav>
                                        <p:tav tm="100000">
                                          <p:val>
                                            <p:strVal val="#ppt_x"/>
                                          </p:val>
                                        </p:tav>
                                      </p:tavLst>
                                    </p:anim>
                                    <p:anim calcmode="lin" valueType="num">
                                      <p:cBhvr additive="base">
                                        <p:cTn id="20" dur="75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750" fill="hold"/>
                                        <p:tgtEl>
                                          <p:spTgt spid="33"/>
                                        </p:tgtEl>
                                        <p:attrNameLst>
                                          <p:attrName>ppt_x</p:attrName>
                                        </p:attrNameLst>
                                      </p:cBhvr>
                                      <p:tavLst>
                                        <p:tav tm="0">
                                          <p:val>
                                            <p:strVal val="#ppt_x"/>
                                          </p:val>
                                        </p:tav>
                                        <p:tav tm="100000">
                                          <p:val>
                                            <p:strVal val="#ppt_x"/>
                                          </p:val>
                                        </p:tav>
                                      </p:tavLst>
                                    </p:anim>
                                    <p:anim calcmode="lin" valueType="num">
                                      <p:cBhvr additive="base">
                                        <p:cTn id="24" dur="75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ppt_x"/>
                                          </p:val>
                                        </p:tav>
                                        <p:tav tm="100000">
                                          <p:val>
                                            <p:strVal val="#ppt_x"/>
                                          </p:val>
                                        </p:tav>
                                      </p:tavLst>
                                    </p:anim>
                                    <p:anim calcmode="lin" valueType="num">
                                      <p:cBhvr additive="base">
                                        <p:cTn id="28" dur="75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00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750" fill="hold"/>
                                        <p:tgtEl>
                                          <p:spTgt spid="35"/>
                                        </p:tgtEl>
                                        <p:attrNameLst>
                                          <p:attrName>ppt_x</p:attrName>
                                        </p:attrNameLst>
                                      </p:cBhvr>
                                      <p:tavLst>
                                        <p:tav tm="0">
                                          <p:val>
                                            <p:strVal val="#ppt_x"/>
                                          </p:val>
                                        </p:tav>
                                        <p:tav tm="100000">
                                          <p:val>
                                            <p:strVal val="#ppt_x"/>
                                          </p:val>
                                        </p:tav>
                                      </p:tavLst>
                                    </p:anim>
                                    <p:anim calcmode="lin" valueType="num">
                                      <p:cBhvr additive="base">
                                        <p:cTn id="32" dur="750" fill="hold"/>
                                        <p:tgtEl>
                                          <p:spTgt spid="3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32" grpId="0"/>
      <p:bldP spid="33" grpId="0"/>
      <p:bldP spid="34" grpId="0"/>
      <p:bldP spid="35" grpId="0"/>
      <p:bldP spid="3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FEDC650-DEB0-471F-AA8F-6326D5D7260F}"/>
              </a:ext>
            </a:extLst>
          </p:cNvPr>
          <p:cNvSpPr/>
          <p:nvPr userDrawn="1"/>
        </p:nvSpPr>
        <p:spPr>
          <a:xfrm>
            <a:off x="1" y="6241143"/>
            <a:ext cx="12192000" cy="616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63BADBC7-A40C-43FD-902F-9939F2A859AF}"/>
              </a:ext>
            </a:extLst>
          </p:cNvPr>
          <p:cNvSpPr/>
          <p:nvPr userDrawn="1"/>
        </p:nvSpPr>
        <p:spPr>
          <a:xfrm>
            <a:off x="0" y="3209247"/>
            <a:ext cx="12192000" cy="3648754"/>
          </a:xfrm>
          <a:custGeom>
            <a:avLst/>
            <a:gdLst>
              <a:gd name="connsiteX0" fmla="*/ 0 w 12192000"/>
              <a:gd name="connsiteY0" fmla="*/ 0 h 3648754"/>
              <a:gd name="connsiteX1" fmla="*/ 287434 w 12192000"/>
              <a:gd name="connsiteY1" fmla="*/ 49392 h 3648754"/>
              <a:gd name="connsiteX2" fmla="*/ 7423268 w 12192000"/>
              <a:gd name="connsiteY2" fmla="*/ 1429205 h 3648754"/>
              <a:gd name="connsiteX3" fmla="*/ 11703983 w 12192000"/>
              <a:gd name="connsiteY3" fmla="*/ 940264 h 3648754"/>
              <a:gd name="connsiteX4" fmla="*/ 12192000 w 12192000"/>
              <a:gd name="connsiteY4" fmla="*/ 840560 h 3648754"/>
              <a:gd name="connsiteX5" fmla="*/ 12192000 w 12192000"/>
              <a:gd name="connsiteY5" fmla="*/ 3648754 h 3648754"/>
              <a:gd name="connsiteX6" fmla="*/ 0 w 12192000"/>
              <a:gd name="connsiteY6" fmla="*/ 3648754 h 364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48754">
                <a:moveTo>
                  <a:pt x="0" y="0"/>
                </a:moveTo>
                <a:lnTo>
                  <a:pt x="287434" y="49392"/>
                </a:lnTo>
                <a:cubicBezTo>
                  <a:pt x="2687103" y="514832"/>
                  <a:pt x="4299750" y="1432874"/>
                  <a:pt x="7423268" y="1429205"/>
                </a:cubicBezTo>
                <a:cubicBezTo>
                  <a:pt x="8724732" y="1427675"/>
                  <a:pt x="10209901" y="1228870"/>
                  <a:pt x="11703983" y="940264"/>
                </a:cubicBezTo>
                <a:lnTo>
                  <a:pt x="12192000" y="840560"/>
                </a:lnTo>
                <a:lnTo>
                  <a:pt x="12192000" y="3648754"/>
                </a:lnTo>
                <a:lnTo>
                  <a:pt x="0" y="3648754"/>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icture Placeholder 59">
            <a:extLst>
              <a:ext uri="{FF2B5EF4-FFF2-40B4-BE49-F238E27FC236}">
                <a16:creationId xmlns:a16="http://schemas.microsoft.com/office/drawing/2014/main" id="{ED21E7CC-5665-46BE-82C5-2EEF9BD1C1CA}"/>
              </a:ext>
            </a:extLst>
          </p:cNvPr>
          <p:cNvSpPr>
            <a:spLocks noGrp="1"/>
          </p:cNvSpPr>
          <p:nvPr>
            <p:ph type="pic" sz="quarter" idx="12" hasCustomPrompt="1"/>
          </p:nvPr>
        </p:nvSpPr>
        <p:spPr>
          <a:xfrm>
            <a:off x="6113255"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57" name="Picture Placeholder 56">
            <a:extLst>
              <a:ext uri="{FF2B5EF4-FFF2-40B4-BE49-F238E27FC236}">
                <a16:creationId xmlns:a16="http://schemas.microsoft.com/office/drawing/2014/main" id="{B4AE31DD-3C61-4682-A4CB-0397822DDD7F}"/>
              </a:ext>
            </a:extLst>
          </p:cNvPr>
          <p:cNvSpPr>
            <a:spLocks noGrp="1"/>
          </p:cNvSpPr>
          <p:nvPr>
            <p:ph type="pic" sz="quarter" idx="11" hasCustomPrompt="1"/>
          </p:nvPr>
        </p:nvSpPr>
        <p:spPr>
          <a:xfrm>
            <a:off x="1449804" y="4270590"/>
            <a:ext cx="4628939" cy="2587411"/>
          </a:xfrm>
          <a:custGeom>
            <a:avLst/>
            <a:gdLst>
              <a:gd name="connsiteX0" fmla="*/ 0 w 4628939"/>
              <a:gd name="connsiteY0" fmla="*/ 0 h 2587411"/>
              <a:gd name="connsiteX1" fmla="*/ 4628939 w 4628939"/>
              <a:gd name="connsiteY1" fmla="*/ 0 h 2587411"/>
              <a:gd name="connsiteX2" fmla="*/ 4628939 w 4628939"/>
              <a:gd name="connsiteY2" fmla="*/ 2587411 h 2587411"/>
              <a:gd name="connsiteX3" fmla="*/ 0 w 4628939"/>
              <a:gd name="connsiteY3" fmla="*/ 2587411 h 2587411"/>
            </a:gdLst>
            <a:ahLst/>
            <a:cxnLst>
              <a:cxn ang="0">
                <a:pos x="connsiteX0" y="connsiteY0"/>
              </a:cxn>
              <a:cxn ang="0">
                <a:pos x="connsiteX1" y="connsiteY1"/>
              </a:cxn>
              <a:cxn ang="0">
                <a:pos x="connsiteX2" y="connsiteY2"/>
              </a:cxn>
              <a:cxn ang="0">
                <a:pos x="connsiteX3" y="connsiteY3"/>
              </a:cxn>
            </a:cxnLst>
            <a:rect l="l" t="t" r="r" b="b"/>
            <a:pathLst>
              <a:path w="4628939" h="2587411">
                <a:moveTo>
                  <a:pt x="0" y="0"/>
                </a:moveTo>
                <a:lnTo>
                  <a:pt x="4628939" y="0"/>
                </a:lnTo>
                <a:lnTo>
                  <a:pt x="4628939" y="2587411"/>
                </a:lnTo>
                <a:lnTo>
                  <a:pt x="0" y="2587411"/>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
        <p:nvSpPr>
          <p:cNvPr id="54" name="Picture Placeholder 53">
            <a:extLst>
              <a:ext uri="{FF2B5EF4-FFF2-40B4-BE49-F238E27FC236}">
                <a16:creationId xmlns:a16="http://schemas.microsoft.com/office/drawing/2014/main" id="{D9478DDF-9CAD-4290-98EB-D3DF75AEE8AC}"/>
              </a:ext>
            </a:extLst>
          </p:cNvPr>
          <p:cNvSpPr>
            <a:spLocks noGrp="1"/>
          </p:cNvSpPr>
          <p:nvPr>
            <p:ph type="pic" sz="quarter" idx="10" hasCustomPrompt="1"/>
          </p:nvPr>
        </p:nvSpPr>
        <p:spPr>
          <a:xfrm>
            <a:off x="3015574" y="3414308"/>
            <a:ext cx="6160848" cy="3443692"/>
          </a:xfrm>
          <a:custGeom>
            <a:avLst/>
            <a:gdLst>
              <a:gd name="connsiteX0" fmla="*/ 0 w 6160848"/>
              <a:gd name="connsiteY0" fmla="*/ 0 h 3443692"/>
              <a:gd name="connsiteX1" fmla="*/ 6160848 w 6160848"/>
              <a:gd name="connsiteY1" fmla="*/ 0 h 3443692"/>
              <a:gd name="connsiteX2" fmla="*/ 6160848 w 6160848"/>
              <a:gd name="connsiteY2" fmla="*/ 3443692 h 3443692"/>
              <a:gd name="connsiteX3" fmla="*/ 0 w 6160848"/>
              <a:gd name="connsiteY3" fmla="*/ 3443692 h 3443692"/>
            </a:gdLst>
            <a:ahLst/>
            <a:cxnLst>
              <a:cxn ang="0">
                <a:pos x="connsiteX0" y="connsiteY0"/>
              </a:cxn>
              <a:cxn ang="0">
                <a:pos x="connsiteX1" y="connsiteY1"/>
              </a:cxn>
              <a:cxn ang="0">
                <a:pos x="connsiteX2" y="connsiteY2"/>
              </a:cxn>
              <a:cxn ang="0">
                <a:pos x="connsiteX3" y="connsiteY3"/>
              </a:cxn>
            </a:cxnLst>
            <a:rect l="l" t="t" r="r" b="b"/>
            <a:pathLst>
              <a:path w="6160848" h="3443692">
                <a:moveTo>
                  <a:pt x="0" y="0"/>
                </a:moveTo>
                <a:lnTo>
                  <a:pt x="6160848" y="0"/>
                </a:lnTo>
                <a:lnTo>
                  <a:pt x="6160848" y="3443692"/>
                </a:lnTo>
                <a:lnTo>
                  <a:pt x="0" y="3443692"/>
                </a:lnTo>
                <a:close/>
              </a:path>
            </a:pathLst>
          </a:custGeom>
          <a:solidFill>
            <a:schemeClr val="bg1">
              <a:lumMod val="95000"/>
            </a:schemeClr>
          </a:solidFill>
          <a:effectLst>
            <a:outerShdw blurRad="508000" dist="228600" dir="5400000" sx="97000" sy="97000" algn="t" rotWithShape="0">
              <a:prstClr val="black">
                <a:alpha val="24000"/>
              </a:prstClr>
            </a:outerShdw>
          </a:effectLst>
        </p:spPr>
        <p:txBody>
          <a:bodyPr wrap="square">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Image placeholder</a:t>
            </a:r>
          </a:p>
          <a:p>
            <a:endParaRPr lang="en-US" dirty="0"/>
          </a:p>
        </p:txBody>
      </p:sp>
    </p:spTree>
    <p:extLst>
      <p:ext uri="{BB962C8B-B14F-4D97-AF65-F5344CB8AC3E}">
        <p14:creationId xmlns:p14="http://schemas.microsoft.com/office/powerpoint/2010/main" val="23641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ppt_x"/>
                                          </p:val>
                                        </p:tav>
                                        <p:tav tm="100000">
                                          <p:val>
                                            <p:strVal val="#ppt_x"/>
                                          </p:val>
                                        </p:tav>
                                      </p:tavLst>
                                    </p:anim>
                                    <p:anim calcmode="lin" valueType="num">
                                      <p:cBhvr additive="base">
                                        <p:cTn id="16" dur="10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1000" fill="hold"/>
                                        <p:tgtEl>
                                          <p:spTgt spid="57"/>
                                        </p:tgtEl>
                                        <p:attrNameLst>
                                          <p:attrName>ppt_x</p:attrName>
                                        </p:attrNameLst>
                                      </p:cBhvr>
                                      <p:tavLst>
                                        <p:tav tm="0">
                                          <p:val>
                                            <p:strVal val="#ppt_x"/>
                                          </p:val>
                                        </p:tav>
                                        <p:tav tm="100000">
                                          <p:val>
                                            <p:strVal val="#ppt_x"/>
                                          </p:val>
                                        </p:tav>
                                      </p:tavLst>
                                    </p:anim>
                                    <p:anim calcmode="lin" valueType="num">
                                      <p:cBhvr additive="base">
                                        <p:cTn id="20"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0" grpId="0" animBg="1"/>
      <p:bldP spid="57" grpId="0" animBg="1"/>
      <p:bldP spid="5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F3620-1D2B-47F4-8855-0102688363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8756643-F26B-430F-A68F-6C9992E04D3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552C90-48D1-4952-817B-E0D749F2620E}"/>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5" name="页脚占位符 4">
            <a:extLst>
              <a:ext uri="{FF2B5EF4-FFF2-40B4-BE49-F238E27FC236}">
                <a16:creationId xmlns:a16="http://schemas.microsoft.com/office/drawing/2014/main" id="{5412576C-8679-4E58-A5C3-07971612265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1938E8-48B8-4055-ADC3-13A66BEF5A16}"/>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3067039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0C99E-C4D3-4B10-9986-167BA56643D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32880A9-6F63-44F1-8EAB-455BA5D629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B5EA224-8B89-43FB-81FD-4A143EECC227}"/>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5" name="页脚占位符 4">
            <a:extLst>
              <a:ext uri="{FF2B5EF4-FFF2-40B4-BE49-F238E27FC236}">
                <a16:creationId xmlns:a16="http://schemas.microsoft.com/office/drawing/2014/main" id="{0D4A93D9-D588-4EA3-BCB1-6D2B8A3B05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F5A4F3-2552-4CF4-9C4B-AB34DA15065A}"/>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3780421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E4A30-C0FB-4571-9BAE-8DB00E9A7CA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986E83-F67B-4860-9398-104FD4F3B43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1B27A8D2-7733-4442-8E79-CDBE06FEB253}"/>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2C9298B-9C34-42B1-B9A7-A59BF025114D}"/>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6" name="页脚占位符 5">
            <a:extLst>
              <a:ext uri="{FF2B5EF4-FFF2-40B4-BE49-F238E27FC236}">
                <a16:creationId xmlns:a16="http://schemas.microsoft.com/office/drawing/2014/main" id="{A6EFDCBF-541D-458B-BBDA-7C10453F83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7CEF37-AA85-436C-BD43-A2ABA3CDDE41}"/>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3489687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D554F-78BF-4737-BAB1-C29FC9E4B3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A17E89-8097-48CF-8396-085124B244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B938E28-2681-4D36-A372-1FD12529858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F332BC0-5D62-4D50-BAAE-AFCD817A32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F9A31B5-211E-4269-A8E2-0B28E9DE5B2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943DC4F-C13F-4B35-BAD7-62A2F106F325}"/>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8" name="页脚占位符 7">
            <a:extLst>
              <a:ext uri="{FF2B5EF4-FFF2-40B4-BE49-F238E27FC236}">
                <a16:creationId xmlns:a16="http://schemas.microsoft.com/office/drawing/2014/main" id="{CAC541D7-13EA-4DFC-9303-B5E27307928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4AEF905-4E58-46D7-BC72-F1A5484CEEAC}"/>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3414620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ABFF7-F36F-432E-9D80-D08E35124C0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4B08392-2B79-479D-8BA9-299D6096BFB9}"/>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4" name="页脚占位符 3">
            <a:extLst>
              <a:ext uri="{FF2B5EF4-FFF2-40B4-BE49-F238E27FC236}">
                <a16:creationId xmlns:a16="http://schemas.microsoft.com/office/drawing/2014/main" id="{E69C61C0-CC97-47D5-A218-83972B328F1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898DA4-0BCD-476B-BC7F-D5CF07E0565B}"/>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816619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2794FCE-E1B1-490D-9C24-45D17E88D92A}"/>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3" name="页脚占位符 2">
            <a:extLst>
              <a:ext uri="{FF2B5EF4-FFF2-40B4-BE49-F238E27FC236}">
                <a16:creationId xmlns:a16="http://schemas.microsoft.com/office/drawing/2014/main" id="{6168FBCE-88DA-47B5-8D3E-CC52F530510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4B48AD1-AF2E-4373-89F2-0207D9ECF342}"/>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2510569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8605EB-2FF1-4746-B102-F05DABC468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23EA34-639A-4D1A-8266-7CF8761536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55EB2EB-176E-4B7F-85D5-351FE7D3F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7A4D38F-CEDE-4CE7-8465-4D24AF6A7162}"/>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6" name="页脚占位符 5">
            <a:extLst>
              <a:ext uri="{FF2B5EF4-FFF2-40B4-BE49-F238E27FC236}">
                <a16:creationId xmlns:a16="http://schemas.microsoft.com/office/drawing/2014/main" id="{52F929EB-3BBD-4185-A304-4FFA955AAC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D1687E3-104F-45BA-B82D-9A6E9C8EBC58}"/>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98826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2CA94-2E24-4DF9-972A-9A4D6CE2BF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F634467-AF65-4890-85E2-E55DB3638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68E84E7-B079-4F0E-96AE-038301E51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508DC2-62F6-4EDF-978E-65CFFB823B95}"/>
              </a:ext>
            </a:extLst>
          </p:cNvPr>
          <p:cNvSpPr>
            <a:spLocks noGrp="1"/>
          </p:cNvSpPr>
          <p:nvPr>
            <p:ph type="dt" sz="half" idx="10"/>
          </p:nvPr>
        </p:nvSpPr>
        <p:spPr/>
        <p:txBody>
          <a:bodyPr/>
          <a:lstStyle/>
          <a:p>
            <a:fld id="{D343125E-3261-4048-BD60-460D9F1F05AA}" type="datetimeFigureOut">
              <a:rPr lang="zh-CN" altLang="en-US" smtClean="0"/>
              <a:t>2022/3/19</a:t>
            </a:fld>
            <a:endParaRPr lang="zh-CN" altLang="en-US"/>
          </a:p>
        </p:txBody>
      </p:sp>
      <p:sp>
        <p:nvSpPr>
          <p:cNvPr id="6" name="页脚占位符 5">
            <a:extLst>
              <a:ext uri="{FF2B5EF4-FFF2-40B4-BE49-F238E27FC236}">
                <a16:creationId xmlns:a16="http://schemas.microsoft.com/office/drawing/2014/main" id="{9D382123-CD92-4353-8984-BC2DFEF472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0FA839-812E-4B62-9B07-955E577C1DAB}"/>
              </a:ext>
            </a:extLst>
          </p:cNvPr>
          <p:cNvSpPr>
            <a:spLocks noGrp="1"/>
          </p:cNvSpPr>
          <p:nvPr>
            <p:ph type="sldNum" sz="quarter" idx="12"/>
          </p:nvPr>
        </p:nvSpPr>
        <p:spPr/>
        <p:txBody>
          <a:body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150451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9D4CB3B-3FFE-411C-B6DC-33C17C6159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653BC4D-08C3-4D67-AF47-8CA574026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700CBA6-DD59-4545-BB2C-E15C69B83C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43125E-3261-4048-BD60-460D9F1F05AA}" type="datetimeFigureOut">
              <a:rPr lang="zh-CN" altLang="en-US" smtClean="0"/>
              <a:t>2022/3/19</a:t>
            </a:fld>
            <a:endParaRPr lang="zh-CN" altLang="en-US"/>
          </a:p>
        </p:txBody>
      </p:sp>
      <p:sp>
        <p:nvSpPr>
          <p:cNvPr id="5" name="页脚占位符 4">
            <a:extLst>
              <a:ext uri="{FF2B5EF4-FFF2-40B4-BE49-F238E27FC236}">
                <a16:creationId xmlns:a16="http://schemas.microsoft.com/office/drawing/2014/main" id="{7590371A-726D-470E-87F7-33DA8C6029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19C9D31-0370-411B-83DF-1850C6158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2A43D-F118-4795-B64E-D421E331B2D2}" type="slidenum">
              <a:rPr lang="zh-CN" altLang="en-US" smtClean="0"/>
              <a:t>‹#›</a:t>
            </a:fld>
            <a:endParaRPr lang="zh-CN" altLang="en-US"/>
          </a:p>
        </p:txBody>
      </p:sp>
    </p:spTree>
    <p:extLst>
      <p:ext uri="{BB962C8B-B14F-4D97-AF65-F5344CB8AC3E}">
        <p14:creationId xmlns:p14="http://schemas.microsoft.com/office/powerpoint/2010/main" val="2566656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7" r:id="rId17"/>
    <p:sldLayoutId id="2147483668" r:id="rId18"/>
    <p:sldLayoutId id="2147483671" r:id="rId19"/>
  </p:sldLayoutIdLst>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endSnd/>
        </p:sndAc>
      </p:transition>
    </mc:Choice>
    <mc:Fallback xmlns="">
      <p:transition spd="slow" advTm="0">
        <p:fade/>
        <p:sndAc>
          <p:end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16.jpe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4.jpe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5.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6.jpe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16.jpe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16.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0B0625B-9615-4693-A2C0-9A3B6B53CE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a:off x="-1046749" y="-4090737"/>
            <a:ext cx="14522422" cy="7628021"/>
          </a:xfrm>
          <a:prstGeom prst="rect">
            <a:avLst/>
          </a:prstGeom>
        </p:spPr>
      </p:pic>
      <p:pic>
        <p:nvPicPr>
          <p:cNvPr id="11" name="图片 10">
            <a:extLst>
              <a:ext uri="{FF2B5EF4-FFF2-40B4-BE49-F238E27FC236}">
                <a16:creationId xmlns:a16="http://schemas.microsoft.com/office/drawing/2014/main" id="{17FA494E-D49C-4480-957B-D1B13E0B22DA}"/>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contrast="30000"/>
                    </a14:imgEffect>
                  </a14:imgLayer>
                </a14:imgProps>
              </a:ext>
              <a:ext uri="{28A0092B-C50C-407E-A947-70E740481C1C}">
                <a14:useLocalDpi xmlns:a14="http://schemas.microsoft.com/office/drawing/2010/main"/>
              </a:ext>
            </a:extLst>
          </a:blip>
          <a:stretch>
            <a:fillRect/>
          </a:stretch>
        </p:blipFill>
        <p:spPr>
          <a:xfrm>
            <a:off x="-1046749" y="4637388"/>
            <a:ext cx="15761148" cy="4441224"/>
          </a:xfrm>
          <a:prstGeom prst="rect">
            <a:avLst/>
          </a:prstGeom>
        </p:spPr>
      </p:pic>
      <p:pic>
        <p:nvPicPr>
          <p:cNvPr id="17" name="图片 16">
            <a:extLst>
              <a:ext uri="{FF2B5EF4-FFF2-40B4-BE49-F238E27FC236}">
                <a16:creationId xmlns:a16="http://schemas.microsoft.com/office/drawing/2014/main" id="{53507A11-9AD4-4586-977D-9963083809D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2326020" y="-2224715"/>
            <a:ext cx="7776885" cy="11471962"/>
          </a:xfrm>
          <a:prstGeom prst="rect">
            <a:avLst/>
          </a:prstGeom>
        </p:spPr>
      </p:pic>
      <p:pic>
        <p:nvPicPr>
          <p:cNvPr id="13" name="图片 12">
            <a:extLst>
              <a:ext uri="{FF2B5EF4-FFF2-40B4-BE49-F238E27FC236}">
                <a16:creationId xmlns:a16="http://schemas.microsoft.com/office/drawing/2014/main" id="{C7FB9A57-4838-49D3-839E-AAA640B1FE2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1908" y="-1358079"/>
            <a:ext cx="8611737" cy="4316724"/>
          </a:xfrm>
          <a:prstGeom prst="rect">
            <a:avLst/>
          </a:prstGeom>
        </p:spPr>
      </p:pic>
      <p:sp>
        <p:nvSpPr>
          <p:cNvPr id="25" name="文本框 24">
            <a:extLst>
              <a:ext uri="{FF2B5EF4-FFF2-40B4-BE49-F238E27FC236}">
                <a16:creationId xmlns:a16="http://schemas.microsoft.com/office/drawing/2014/main" id="{2946E631-AB24-4EBB-B735-2DE2EA860A80}"/>
              </a:ext>
            </a:extLst>
          </p:cNvPr>
          <p:cNvSpPr txBox="1"/>
          <p:nvPr/>
        </p:nvSpPr>
        <p:spPr>
          <a:xfrm>
            <a:off x="2408775" y="2814977"/>
            <a:ext cx="7611379" cy="1323439"/>
          </a:xfrm>
          <a:prstGeom prst="rect">
            <a:avLst/>
          </a:prstGeom>
          <a:noFill/>
        </p:spPr>
        <p:txBody>
          <a:bodyPr wrap="none" rtlCol="0">
            <a:spAutoFit/>
          </a:bodyPr>
          <a:lstStyle/>
          <a:p>
            <a:pPr algn="ctr"/>
            <a:r>
              <a:rPr lang="zh-CN" altLang="en-US" sz="8000" dirty="0">
                <a:solidFill>
                  <a:srgbClr val="354964"/>
                </a:solidFill>
                <a:latin typeface="文悦古体仿宋 (非商业用途)" pitchFamily="50" charset="-122"/>
                <a:ea typeface="文悦古体仿宋 (非商业用途)" pitchFamily="50" charset="-122"/>
              </a:rPr>
              <a:t>电话拨号音识别</a:t>
            </a:r>
          </a:p>
        </p:txBody>
      </p:sp>
      <p:sp>
        <p:nvSpPr>
          <p:cNvPr id="26" name="文本框 25">
            <a:extLst>
              <a:ext uri="{FF2B5EF4-FFF2-40B4-BE49-F238E27FC236}">
                <a16:creationId xmlns:a16="http://schemas.microsoft.com/office/drawing/2014/main" id="{4BFE369F-673B-491E-8A3A-23E01406CC10}"/>
              </a:ext>
            </a:extLst>
          </p:cNvPr>
          <p:cNvSpPr txBox="1"/>
          <p:nvPr/>
        </p:nvSpPr>
        <p:spPr>
          <a:xfrm>
            <a:off x="4623967" y="1901203"/>
            <a:ext cx="3050451" cy="1107996"/>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MATLAB</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a:extLst>
              <a:ext uri="{FF2B5EF4-FFF2-40B4-BE49-F238E27FC236}">
                <a16:creationId xmlns:a16="http://schemas.microsoft.com/office/drawing/2014/main" id="{A4DADEEF-29C7-4DD2-9635-62E25947B81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015104" y="4648670"/>
            <a:ext cx="2538290" cy="58676"/>
          </a:xfrm>
          <a:prstGeom prst="rect">
            <a:avLst/>
          </a:prstGeom>
        </p:spPr>
      </p:pic>
      <p:sp>
        <p:nvSpPr>
          <p:cNvPr id="29" name="TextBox 67">
            <a:extLst>
              <a:ext uri="{FF2B5EF4-FFF2-40B4-BE49-F238E27FC236}">
                <a16:creationId xmlns:a16="http://schemas.microsoft.com/office/drawing/2014/main" id="{CDDE52C3-09A0-4F07-9CF9-25FAAD3F72AC}"/>
              </a:ext>
            </a:extLst>
          </p:cNvPr>
          <p:cNvSpPr txBox="1"/>
          <p:nvPr/>
        </p:nvSpPr>
        <p:spPr>
          <a:xfrm>
            <a:off x="3609814" y="4096216"/>
            <a:ext cx="5209293" cy="644857"/>
          </a:xfrm>
          <a:prstGeom prst="rect">
            <a:avLst/>
          </a:prstGeom>
          <a:noFill/>
        </p:spPr>
        <p:txBody>
          <a:bodyPr wrap="square" rtlCol="0">
            <a:spAutoFit/>
          </a:bodyPr>
          <a:lstStyle/>
          <a:p>
            <a:pPr algn="ctr">
              <a:lnSpc>
                <a:spcPct val="120000"/>
              </a:lnSpc>
            </a:pPr>
            <a:r>
              <a:rPr lang="zh-CN" altLang="en-US" sz="3200" dirty="0">
                <a:solidFill>
                  <a:schemeClr val="tx1">
                    <a:lumMod val="50000"/>
                    <a:lumOff val="50000"/>
                  </a:schemeClr>
                </a:solidFill>
                <a:latin typeface="Castro Script PERSONAL USE ONLY" panose="02000000000000000000" pitchFamily="2" charset="0"/>
              </a:rPr>
              <a:t>小组成员：黄冰心   张思嘉</a:t>
            </a:r>
            <a:endParaRPr lang="en-US" sz="3200" dirty="0">
              <a:solidFill>
                <a:schemeClr val="tx1">
                  <a:lumMod val="50000"/>
                  <a:lumOff val="50000"/>
                </a:schemeClr>
              </a:solidFill>
              <a:latin typeface="Castro Script PERSONAL USE ONLY" panose="02000000000000000000" pitchFamily="2" charset="0"/>
            </a:endParaRPr>
          </a:p>
        </p:txBody>
      </p:sp>
      <p:pic>
        <p:nvPicPr>
          <p:cNvPr id="2" name="Akie秋绘 - なんでもないや 没什么大不了的（Cover：Radwimps）">
            <a:hlinkClick r:id="" action="ppaction://media"/>
            <a:extLst>
              <a:ext uri="{FF2B5EF4-FFF2-40B4-BE49-F238E27FC236}">
                <a16:creationId xmlns:a16="http://schemas.microsoft.com/office/drawing/2014/main" id="{B86BD070-1C2B-4206-BA3E-3C933873A3F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4068864" y="3124200"/>
            <a:ext cx="609600" cy="609600"/>
          </a:xfrm>
          <a:prstGeom prst="rect">
            <a:avLst/>
          </a:prstGeom>
        </p:spPr>
      </p:pic>
    </p:spTree>
    <p:extLst>
      <p:ext uri="{BB962C8B-B14F-4D97-AF65-F5344CB8AC3E}">
        <p14:creationId xmlns:p14="http://schemas.microsoft.com/office/powerpoint/2010/main" val="465353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0-#ppt_w/2"/>
                                          </p:val>
                                        </p:tav>
                                        <p:tav tm="100000">
                                          <p:val>
                                            <p:strVal val="#ppt_x"/>
                                          </p:val>
                                        </p:tav>
                                      </p:tavLst>
                                    </p:anim>
                                    <p:anim calcmode="lin" valueType="num">
                                      <p:cBhvr additive="base">
                                        <p:cTn id="12" dur="75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2"/>
                </p:tgtEl>
              </p:cMediaNode>
            </p:audio>
          </p:childTnLst>
        </p:cTn>
      </p:par>
    </p:tnLst>
    <p:bldLst>
      <p:bldP spid="25"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a:extLst>
              <a:ext uri="{FF2B5EF4-FFF2-40B4-BE49-F238E27FC236}">
                <a16:creationId xmlns:a16="http://schemas.microsoft.com/office/drawing/2014/main" id="{7D81A864-A58B-4610-A144-354EBB9F2A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6" name="图片 45">
            <a:extLst>
              <a:ext uri="{FF2B5EF4-FFF2-40B4-BE49-F238E27FC236}">
                <a16:creationId xmlns:a16="http://schemas.microsoft.com/office/drawing/2014/main" id="{CB8FE6DB-1112-4C00-A30C-F9F1C21DF2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47" name="矩形 46">
            <a:extLst>
              <a:ext uri="{FF2B5EF4-FFF2-40B4-BE49-F238E27FC236}">
                <a16:creationId xmlns:a16="http://schemas.microsoft.com/office/drawing/2014/main" id="{FCE74313-2A4E-4635-B1A3-3FFA8D3320FD}"/>
              </a:ext>
            </a:extLst>
          </p:cNvPr>
          <p:cNvSpPr/>
          <p:nvPr/>
        </p:nvSpPr>
        <p:spPr>
          <a:xfrm>
            <a:off x="673767"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8" name="组合 47">
            <a:extLst>
              <a:ext uri="{FF2B5EF4-FFF2-40B4-BE49-F238E27FC236}">
                <a16:creationId xmlns:a16="http://schemas.microsoft.com/office/drawing/2014/main" id="{DD050AEC-AC37-42FD-81D9-54EA55258A43}"/>
              </a:ext>
            </a:extLst>
          </p:cNvPr>
          <p:cNvGrpSpPr/>
          <p:nvPr/>
        </p:nvGrpSpPr>
        <p:grpSpPr>
          <a:xfrm>
            <a:off x="4644188" y="477737"/>
            <a:ext cx="2903622" cy="582015"/>
            <a:chOff x="1459832" y="2326104"/>
            <a:chExt cx="4283242" cy="513348"/>
          </a:xfrm>
        </p:grpSpPr>
        <p:pic>
          <p:nvPicPr>
            <p:cNvPr id="49" name="图片 48">
              <a:extLst>
                <a:ext uri="{FF2B5EF4-FFF2-40B4-BE49-F238E27FC236}">
                  <a16:creationId xmlns:a16="http://schemas.microsoft.com/office/drawing/2014/main" id="{69F84923-4FE0-4A2C-9ADE-9C86CE3BFD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0" name="文本框 49">
              <a:extLst>
                <a:ext uri="{FF2B5EF4-FFF2-40B4-BE49-F238E27FC236}">
                  <a16:creationId xmlns:a16="http://schemas.microsoft.com/office/drawing/2014/main" id="{A7C676B0-6853-44F1-B558-3AACEA23A65E}"/>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基本实现过程</a:t>
              </a:r>
            </a:p>
          </p:txBody>
        </p:sp>
      </p:grpSp>
      <p:sp>
        <p:nvSpPr>
          <p:cNvPr id="2"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37129591-7809-4511-B328-376387E4348F}"/>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4" name="文本框 3">
            <a:extLst>
              <a:ext uri="{FF2B5EF4-FFF2-40B4-BE49-F238E27FC236}">
                <a16:creationId xmlns:a16="http://schemas.microsoft.com/office/drawing/2014/main" id="{885B24CD-57DE-47AB-8279-496038073C39}"/>
              </a:ext>
            </a:extLst>
          </p:cNvPr>
          <p:cNvSpPr txBox="1"/>
          <p:nvPr/>
        </p:nvSpPr>
        <p:spPr>
          <a:xfrm>
            <a:off x="887408" y="1079051"/>
            <a:ext cx="4084523" cy="5020092"/>
          </a:xfrm>
          <a:prstGeom prst="rect">
            <a:avLst/>
          </a:prstGeom>
          <a:noFill/>
        </p:spPr>
        <p:txBody>
          <a:bodyPr wrap="square" rtlCol="0">
            <a:spAutoFit/>
          </a:bodyPr>
          <a:lstStyle/>
          <a:p>
            <a:pPr>
              <a:lnSpc>
                <a:spcPct val="150000"/>
              </a:lnSpc>
            </a:pPr>
            <a:r>
              <a:rPr lang="zh-CN" altLang="en-US" sz="2400" dirty="0">
                <a:solidFill>
                  <a:schemeClr val="bg1"/>
                </a:solidFill>
                <a:ea typeface="文悦古体仿宋 (非商业用途)"/>
              </a:rPr>
              <a:t>第七</a:t>
            </a:r>
            <a:r>
              <a:rPr lang="zh-CN" altLang="en-US" sz="2400" kern="1200" dirty="0">
                <a:solidFill>
                  <a:schemeClr val="bg1"/>
                </a:solidFill>
                <a:ea typeface="文悦古体仿宋 (非商业用途)"/>
              </a:rPr>
              <a:t>步：将得到得每组频率数据按先低频后高频排序后依次与拨号音对应得频率进行比较，并存入</a:t>
            </a:r>
            <a:r>
              <a:rPr lang="en-US" altLang="zh-CN" sz="2400" kern="1200" dirty="0">
                <a:solidFill>
                  <a:schemeClr val="bg1"/>
                </a:solidFill>
                <a:ea typeface="文悦古体仿宋 (非商业用途)"/>
              </a:rPr>
              <a:t>err</a:t>
            </a:r>
            <a:r>
              <a:rPr lang="zh-CN" altLang="en-US" sz="2400" kern="1200" dirty="0">
                <a:solidFill>
                  <a:schemeClr val="bg1"/>
                </a:solidFill>
                <a:ea typeface="文悦古体仿宋 (非商业用途)"/>
              </a:rPr>
              <a:t>数据，若得到得数据差值小于一定数值，则视为有效，取</a:t>
            </a:r>
            <a:r>
              <a:rPr lang="en-US" altLang="zh-CN" sz="2400" kern="1200" dirty="0">
                <a:solidFill>
                  <a:schemeClr val="bg1"/>
                </a:solidFill>
                <a:ea typeface="文悦古体仿宋 (非商业用途)"/>
              </a:rPr>
              <a:t>err’</a:t>
            </a:r>
            <a:r>
              <a:rPr lang="zh-CN" altLang="en-US" sz="2400" kern="1200" dirty="0">
                <a:solidFill>
                  <a:schemeClr val="bg1"/>
                </a:solidFill>
                <a:ea typeface="文悦古体仿宋 (非商业用途)"/>
              </a:rPr>
              <a:t>中差值最小得数据位置则为其拨号音（前提拨号音数据按照</a:t>
            </a:r>
            <a:r>
              <a:rPr lang="en-US" altLang="zh-CN" sz="2400" kern="1200" dirty="0">
                <a:solidFill>
                  <a:schemeClr val="bg1"/>
                </a:solidFill>
                <a:ea typeface="文悦古体仿宋 (非商业用途)"/>
              </a:rPr>
              <a:t>1-9-0-*-#</a:t>
            </a:r>
            <a:r>
              <a:rPr lang="zh-CN" altLang="en-US" sz="2400" kern="1200" dirty="0">
                <a:solidFill>
                  <a:schemeClr val="bg1"/>
                </a:solidFill>
                <a:ea typeface="文悦古体仿宋 (非商业用途)"/>
              </a:rPr>
              <a:t>排列）</a:t>
            </a:r>
          </a:p>
        </p:txBody>
      </p:sp>
      <p:pic>
        <p:nvPicPr>
          <p:cNvPr id="51" name="图片 50">
            <a:extLst>
              <a:ext uri="{FF2B5EF4-FFF2-40B4-BE49-F238E27FC236}">
                <a16:creationId xmlns:a16="http://schemas.microsoft.com/office/drawing/2014/main" id="{2A6C0E72-52C7-4A29-956B-7D252667DA6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78751" y="1243521"/>
            <a:ext cx="6332659" cy="4752859"/>
          </a:xfrm>
          <a:prstGeom prst="rect">
            <a:avLst/>
          </a:prstGeom>
          <a:noFill/>
        </p:spPr>
      </p:pic>
    </p:spTree>
    <p:extLst>
      <p:ext uri="{BB962C8B-B14F-4D97-AF65-F5344CB8AC3E}">
        <p14:creationId xmlns:p14="http://schemas.microsoft.com/office/powerpoint/2010/main" val="28097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AF87759C-D230-45D4-B078-66383CE15A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4" name="图片 43">
            <a:extLst>
              <a:ext uri="{FF2B5EF4-FFF2-40B4-BE49-F238E27FC236}">
                <a16:creationId xmlns:a16="http://schemas.microsoft.com/office/drawing/2014/main" id="{5945B028-86B1-41C3-8C7A-58FD576C6F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45" name="矩形 44">
            <a:extLst>
              <a:ext uri="{FF2B5EF4-FFF2-40B4-BE49-F238E27FC236}">
                <a16:creationId xmlns:a16="http://schemas.microsoft.com/office/drawing/2014/main" id="{FCEE8E97-4475-4BD4-98A6-A65D2A3AA856}"/>
              </a:ext>
            </a:extLst>
          </p:cNvPr>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679594FF-7AAD-432D-B1A1-29E7E9718C6D}"/>
              </a:ext>
            </a:extLst>
          </p:cNvPr>
          <p:cNvGrpSpPr/>
          <p:nvPr/>
        </p:nvGrpSpPr>
        <p:grpSpPr>
          <a:xfrm>
            <a:off x="4644188" y="477737"/>
            <a:ext cx="2903622" cy="582015"/>
            <a:chOff x="1459832" y="2326104"/>
            <a:chExt cx="4283242" cy="513348"/>
          </a:xfrm>
        </p:grpSpPr>
        <p:pic>
          <p:nvPicPr>
            <p:cNvPr id="48" name="图片 47">
              <a:extLst>
                <a:ext uri="{FF2B5EF4-FFF2-40B4-BE49-F238E27FC236}">
                  <a16:creationId xmlns:a16="http://schemas.microsoft.com/office/drawing/2014/main" id="{740A5462-621E-49E6-A2C5-67AB2B4733F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a:extLst>
                <a:ext uri="{FF2B5EF4-FFF2-40B4-BE49-F238E27FC236}">
                  <a16:creationId xmlns:a16="http://schemas.microsoft.com/office/drawing/2014/main" id="{0B3FC516-37F5-4A33-870F-1FFC1A03C8AA}"/>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基本实现过程</a:t>
              </a:r>
            </a:p>
          </p:txBody>
        </p:sp>
      </p:grpSp>
      <p:sp>
        <p:nvSpPr>
          <p:cNvPr id="3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DC48D87A-F808-4979-A84B-40CC7C1717C0}"/>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50" name="图片 49">
            <a:extLst>
              <a:ext uri="{FF2B5EF4-FFF2-40B4-BE49-F238E27FC236}">
                <a16:creationId xmlns:a16="http://schemas.microsoft.com/office/drawing/2014/main" id="{36C34001-A807-4F85-ACF1-B468CE8BC1D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16148" y="2460292"/>
            <a:ext cx="6463026" cy="2197063"/>
          </a:xfrm>
          <a:prstGeom prst="rect">
            <a:avLst/>
          </a:prstGeom>
          <a:noFill/>
        </p:spPr>
      </p:pic>
      <p:sp>
        <p:nvSpPr>
          <p:cNvPr id="32" name="文本框 31">
            <a:extLst>
              <a:ext uri="{FF2B5EF4-FFF2-40B4-BE49-F238E27FC236}">
                <a16:creationId xmlns:a16="http://schemas.microsoft.com/office/drawing/2014/main" id="{3FB99FDE-DE78-4F62-9629-6ADD611D46EA}"/>
              </a:ext>
            </a:extLst>
          </p:cNvPr>
          <p:cNvSpPr txBox="1"/>
          <p:nvPr/>
        </p:nvSpPr>
        <p:spPr>
          <a:xfrm>
            <a:off x="1625936" y="1695241"/>
            <a:ext cx="2128554" cy="523220"/>
          </a:xfrm>
          <a:prstGeom prst="rect">
            <a:avLst/>
          </a:prstGeom>
          <a:noFill/>
        </p:spPr>
        <p:txBody>
          <a:bodyPr wrap="square" rtlCol="0">
            <a:spAutoFit/>
          </a:bodyPr>
          <a:lstStyle/>
          <a:p>
            <a:r>
              <a:rPr lang="zh-CN" altLang="en-US" sz="2800" dirty="0">
                <a:solidFill>
                  <a:schemeClr val="bg1"/>
                </a:solidFill>
                <a:ea typeface="文悦古体仿宋 (非商业用途)"/>
              </a:rPr>
              <a:t>最终结果：</a:t>
            </a:r>
            <a:endParaRPr lang="zh-CN" altLang="en-US" sz="2800" kern="1200" dirty="0">
              <a:solidFill>
                <a:schemeClr val="bg1"/>
              </a:solidFill>
              <a:ea typeface="文悦古体仿宋 (非商业用途)"/>
            </a:endParaRPr>
          </a:p>
        </p:txBody>
      </p:sp>
      <p:sp>
        <p:nvSpPr>
          <p:cNvPr id="34" name="文本框 33">
            <a:extLst>
              <a:ext uri="{FF2B5EF4-FFF2-40B4-BE49-F238E27FC236}">
                <a16:creationId xmlns:a16="http://schemas.microsoft.com/office/drawing/2014/main" id="{97AB83D9-8890-4254-AB69-01C69B49234A}"/>
              </a:ext>
            </a:extLst>
          </p:cNvPr>
          <p:cNvSpPr txBox="1"/>
          <p:nvPr/>
        </p:nvSpPr>
        <p:spPr>
          <a:xfrm>
            <a:off x="2904975" y="5162759"/>
            <a:ext cx="6415940" cy="461665"/>
          </a:xfrm>
          <a:prstGeom prst="rect">
            <a:avLst/>
          </a:prstGeom>
          <a:noFill/>
        </p:spPr>
        <p:txBody>
          <a:bodyPr wrap="square" rtlCol="0">
            <a:spAutoFit/>
          </a:bodyPr>
          <a:lstStyle/>
          <a:p>
            <a:r>
              <a:rPr lang="zh-CN" altLang="en-US" sz="2400" dirty="0">
                <a:solidFill>
                  <a:schemeClr val="bg1"/>
                </a:solidFill>
                <a:ea typeface="文悦古体仿宋 (非商业用途)"/>
              </a:rPr>
              <a:t>（上述的结果图均为音频</a:t>
            </a:r>
            <a:r>
              <a:rPr lang="en-US" altLang="zh-CN" sz="2400" dirty="0">
                <a:solidFill>
                  <a:schemeClr val="bg1"/>
                </a:solidFill>
                <a:ea typeface="文悦古体仿宋 (非商业用途)"/>
              </a:rPr>
              <a:t>dtmf-test2</a:t>
            </a:r>
            <a:r>
              <a:rPr lang="zh-CN" altLang="en-US" sz="2400" dirty="0">
                <a:solidFill>
                  <a:schemeClr val="bg1"/>
                </a:solidFill>
                <a:ea typeface="文悦古体仿宋 (非商业用途)"/>
              </a:rPr>
              <a:t>的数据图）</a:t>
            </a:r>
            <a:endParaRPr lang="zh-CN" altLang="en-US" sz="2400" kern="1200" dirty="0">
              <a:solidFill>
                <a:schemeClr val="bg1"/>
              </a:solidFill>
              <a:ea typeface="文悦古体仿宋 (非商业用途)"/>
            </a:endParaRPr>
          </a:p>
        </p:txBody>
      </p:sp>
    </p:spTree>
    <p:extLst>
      <p:ext uri="{BB962C8B-B14F-4D97-AF65-F5344CB8AC3E}">
        <p14:creationId xmlns:p14="http://schemas.microsoft.com/office/powerpoint/2010/main" val="1858136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202" name="图片 201">
            <a:extLst>
              <a:ext uri="{FF2B5EF4-FFF2-40B4-BE49-F238E27FC236}">
                <a16:creationId xmlns:a16="http://schemas.microsoft.com/office/drawing/2014/main" id="{C375228F-45F7-45E6-819E-8DC6F3E3A3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03" name="图片 202">
            <a:extLst>
              <a:ext uri="{FF2B5EF4-FFF2-40B4-BE49-F238E27FC236}">
                <a16:creationId xmlns:a16="http://schemas.microsoft.com/office/drawing/2014/main" id="{BE149386-6AB9-4A99-84E2-CA7703025F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3"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D6F9C3FB-F669-42CD-B4E8-53D59D8613AF}"/>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4" name="文本框 3">
            <a:extLst>
              <a:ext uri="{FF2B5EF4-FFF2-40B4-BE49-F238E27FC236}">
                <a16:creationId xmlns:a16="http://schemas.microsoft.com/office/drawing/2014/main" id="{6D8F7085-64C7-4E0F-9CBD-3902165B2FF7}"/>
              </a:ext>
            </a:extLst>
          </p:cNvPr>
          <p:cNvSpPr txBox="1"/>
          <p:nvPr/>
        </p:nvSpPr>
        <p:spPr>
          <a:xfrm>
            <a:off x="496561" y="254596"/>
            <a:ext cx="4469055" cy="477737"/>
          </a:xfrm>
          <a:prstGeom prst="rect">
            <a:avLst/>
          </a:prstGeom>
          <a:noFill/>
        </p:spPr>
        <p:txBody>
          <a:bodyPr wrap="square" rtlCol="0">
            <a:spAutoFit/>
          </a:bodyPr>
          <a:lstStyle/>
          <a:p>
            <a:r>
              <a:rPr lang="zh-CN" altLang="en-US" sz="2400" dirty="0">
                <a:solidFill>
                  <a:schemeClr val="bg1"/>
                </a:solidFill>
                <a:ea typeface="文悦古体仿宋 (非商业用途)"/>
              </a:rPr>
              <a:t>音频</a:t>
            </a:r>
            <a:r>
              <a:rPr lang="en-US" altLang="zh-CN" sz="2400" dirty="0">
                <a:solidFill>
                  <a:schemeClr val="bg1"/>
                </a:solidFill>
                <a:ea typeface="文悦古体仿宋 (非商业用途)"/>
              </a:rPr>
              <a:t>dtmf-test1</a:t>
            </a:r>
            <a:r>
              <a:rPr lang="zh-CN" altLang="en-US" sz="2400" dirty="0">
                <a:solidFill>
                  <a:schemeClr val="bg1"/>
                </a:solidFill>
                <a:ea typeface="文悦古体仿宋 (非商业用途)"/>
              </a:rPr>
              <a:t>的结果图依次为</a:t>
            </a:r>
            <a:r>
              <a:rPr lang="en-US" altLang="zh-CN" sz="2400" dirty="0">
                <a:solidFill>
                  <a:schemeClr val="bg1"/>
                </a:solidFill>
                <a:ea typeface="文悦古体仿宋 (非商业用途)"/>
              </a:rPr>
              <a:t>:</a:t>
            </a:r>
            <a:endParaRPr lang="zh-CN" altLang="en-US" sz="2400" dirty="0">
              <a:solidFill>
                <a:schemeClr val="bg1"/>
              </a:solidFill>
              <a:ea typeface="文悦古体仿宋 (非商业用途)"/>
            </a:endParaRPr>
          </a:p>
        </p:txBody>
      </p:sp>
      <p:pic>
        <p:nvPicPr>
          <p:cNvPr id="50" name="图片 49">
            <a:extLst>
              <a:ext uri="{FF2B5EF4-FFF2-40B4-BE49-F238E27FC236}">
                <a16:creationId xmlns:a16="http://schemas.microsoft.com/office/drawing/2014/main" id="{E0166417-7DE7-453E-AD4A-3BB141ECE0E0}"/>
              </a:ext>
            </a:extLst>
          </p:cNvPr>
          <p:cNvPicPr>
            <a:picLocks noChangeAspect="1"/>
          </p:cNvPicPr>
          <p:nvPr/>
        </p:nvPicPr>
        <p:blipFill rotWithShape="1">
          <a:blip r:embed="rId5">
            <a:extLst>
              <a:ext uri="{28A0092B-C50C-407E-A947-70E740481C1C}">
                <a14:useLocalDpi xmlns:a14="http://schemas.microsoft.com/office/drawing/2010/main" val="0"/>
              </a:ext>
            </a:extLst>
          </a:blip>
          <a:srcRect l="438" t="1386" r="6826" b="3984"/>
          <a:stretch/>
        </p:blipFill>
        <p:spPr bwMode="auto">
          <a:xfrm>
            <a:off x="567636" y="724170"/>
            <a:ext cx="3392624" cy="3128001"/>
          </a:xfrm>
          <a:prstGeom prst="rect">
            <a:avLst/>
          </a:prstGeom>
          <a:noFill/>
        </p:spPr>
      </p:pic>
      <p:pic>
        <p:nvPicPr>
          <p:cNvPr id="51" name="图片 50">
            <a:extLst>
              <a:ext uri="{FF2B5EF4-FFF2-40B4-BE49-F238E27FC236}">
                <a16:creationId xmlns:a16="http://schemas.microsoft.com/office/drawing/2014/main" id="{080B277F-FAFD-40A5-8ED0-11CAFAE5E64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14157" y="687836"/>
            <a:ext cx="3392624" cy="3050920"/>
          </a:xfrm>
          <a:prstGeom prst="rect">
            <a:avLst/>
          </a:prstGeom>
          <a:noFill/>
        </p:spPr>
      </p:pic>
      <p:pic>
        <p:nvPicPr>
          <p:cNvPr id="52" name="图片 51">
            <a:extLst>
              <a:ext uri="{FF2B5EF4-FFF2-40B4-BE49-F238E27FC236}">
                <a16:creationId xmlns:a16="http://schemas.microsoft.com/office/drawing/2014/main" id="{58245BCF-F137-49B8-B208-9ED3EEDB119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03157" y="679492"/>
            <a:ext cx="3834675" cy="3143950"/>
          </a:xfrm>
          <a:prstGeom prst="rect">
            <a:avLst/>
          </a:prstGeom>
          <a:noFill/>
        </p:spPr>
      </p:pic>
      <p:pic>
        <p:nvPicPr>
          <p:cNvPr id="53" name="图片 52">
            <a:extLst>
              <a:ext uri="{FF2B5EF4-FFF2-40B4-BE49-F238E27FC236}">
                <a16:creationId xmlns:a16="http://schemas.microsoft.com/office/drawing/2014/main" id="{67216D2D-C5BB-4E6B-8571-F5D6AFB250D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9116" y="3874444"/>
            <a:ext cx="3469664" cy="2864497"/>
          </a:xfrm>
          <a:prstGeom prst="rect">
            <a:avLst/>
          </a:prstGeom>
          <a:noFill/>
        </p:spPr>
      </p:pic>
      <p:pic>
        <p:nvPicPr>
          <p:cNvPr id="54" name="图片 53">
            <a:extLst>
              <a:ext uri="{FF2B5EF4-FFF2-40B4-BE49-F238E27FC236}">
                <a16:creationId xmlns:a16="http://schemas.microsoft.com/office/drawing/2014/main" id="{5700ECE0-AEC8-4268-9B4E-5C398E5311D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214157" y="3823442"/>
            <a:ext cx="3469664" cy="2919426"/>
          </a:xfrm>
          <a:prstGeom prst="rect">
            <a:avLst/>
          </a:prstGeom>
          <a:noFill/>
        </p:spPr>
      </p:pic>
      <p:pic>
        <p:nvPicPr>
          <p:cNvPr id="55" name="图片 54">
            <a:extLst>
              <a:ext uri="{FF2B5EF4-FFF2-40B4-BE49-F238E27FC236}">
                <a16:creationId xmlns:a16="http://schemas.microsoft.com/office/drawing/2014/main" id="{E229B147-634E-47E9-8C0D-2D0F2FE1818B}"/>
              </a:ext>
            </a:extLst>
          </p:cNvPr>
          <p:cNvPicPr>
            <a:picLocks noChangeAspect="1"/>
          </p:cNvPicPr>
          <p:nvPr/>
        </p:nvPicPr>
        <p:blipFill rotWithShape="1">
          <a:blip r:embed="rId10">
            <a:extLst>
              <a:ext uri="{28A0092B-C50C-407E-A947-70E740481C1C}">
                <a14:useLocalDpi xmlns:a14="http://schemas.microsoft.com/office/drawing/2010/main" val="0"/>
              </a:ext>
            </a:extLst>
          </a:blip>
          <a:srcRect r="24098"/>
          <a:stretch/>
        </p:blipFill>
        <p:spPr bwMode="auto">
          <a:xfrm>
            <a:off x="8470132" y="4434850"/>
            <a:ext cx="2825737" cy="1384610"/>
          </a:xfrm>
          <a:prstGeom prst="rect">
            <a:avLst/>
          </a:prstGeom>
          <a:noFill/>
        </p:spPr>
      </p:pic>
    </p:spTree>
    <p:extLst>
      <p:ext uri="{BB962C8B-B14F-4D97-AF65-F5344CB8AC3E}">
        <p14:creationId xmlns:p14="http://schemas.microsoft.com/office/powerpoint/2010/main" val="187324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3FFC5F-0F52-404A-A798-8D4E31FA99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2253" y="5280641"/>
            <a:ext cx="16555453" cy="2468885"/>
          </a:xfrm>
          <a:prstGeom prst="rect">
            <a:avLst/>
          </a:prstGeom>
        </p:spPr>
      </p:pic>
      <p:pic>
        <p:nvPicPr>
          <p:cNvPr id="20" name="图片 19">
            <a:extLst>
              <a:ext uri="{FF2B5EF4-FFF2-40B4-BE49-F238E27FC236}">
                <a16:creationId xmlns:a16="http://schemas.microsoft.com/office/drawing/2014/main" id="{7DBF2A06-C2BB-4CDB-9461-DEECCBA335B9}"/>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flipH="1">
            <a:off x="8792444" y="1444112"/>
            <a:ext cx="4539978" cy="4186345"/>
          </a:xfrm>
          <a:prstGeom prst="rect">
            <a:avLst/>
          </a:prstGeom>
        </p:spPr>
      </p:pic>
      <p:pic>
        <p:nvPicPr>
          <p:cNvPr id="19" name="图片 18">
            <a:extLst>
              <a:ext uri="{FF2B5EF4-FFF2-40B4-BE49-F238E27FC236}">
                <a16:creationId xmlns:a16="http://schemas.microsoft.com/office/drawing/2014/main" id="{8A85906D-9A1A-4ECD-A61E-EA0494462F8F}"/>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383633" y="1846374"/>
            <a:ext cx="4539978" cy="4186345"/>
          </a:xfrm>
          <a:prstGeom prst="rect">
            <a:avLst/>
          </a:prstGeom>
        </p:spPr>
      </p:pic>
      <p:pic>
        <p:nvPicPr>
          <p:cNvPr id="9" name="图片 8">
            <a:extLst>
              <a:ext uri="{FF2B5EF4-FFF2-40B4-BE49-F238E27FC236}">
                <a16:creationId xmlns:a16="http://schemas.microsoft.com/office/drawing/2014/main" id="{C0B0625B-9615-4693-A2C0-9A3B6B53CE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1046749" y="-4090737"/>
            <a:ext cx="14522422" cy="7628021"/>
          </a:xfrm>
          <a:prstGeom prst="rect">
            <a:avLst/>
          </a:prstGeom>
        </p:spPr>
      </p:pic>
      <p:pic>
        <p:nvPicPr>
          <p:cNvPr id="17" name="图片 16">
            <a:extLst>
              <a:ext uri="{FF2B5EF4-FFF2-40B4-BE49-F238E27FC236}">
                <a16:creationId xmlns:a16="http://schemas.microsoft.com/office/drawing/2014/main" id="{53507A11-9AD4-4586-977D-9963083809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326020" y="-2224715"/>
            <a:ext cx="7776885" cy="11471962"/>
          </a:xfrm>
          <a:prstGeom prst="rect">
            <a:avLst/>
          </a:prstGeom>
        </p:spPr>
      </p:pic>
      <p:pic>
        <p:nvPicPr>
          <p:cNvPr id="13" name="图片 12">
            <a:extLst>
              <a:ext uri="{FF2B5EF4-FFF2-40B4-BE49-F238E27FC236}">
                <a16:creationId xmlns:a16="http://schemas.microsoft.com/office/drawing/2014/main" id="{C7FB9A57-4838-49D3-839E-AAA640B1FE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3867051" y="-1358079"/>
            <a:ext cx="8611737" cy="4316724"/>
          </a:xfrm>
          <a:prstGeom prst="rect">
            <a:avLst/>
          </a:prstGeom>
        </p:spPr>
      </p:pic>
      <p:sp>
        <p:nvSpPr>
          <p:cNvPr id="25" name="文本框 24">
            <a:extLst>
              <a:ext uri="{FF2B5EF4-FFF2-40B4-BE49-F238E27FC236}">
                <a16:creationId xmlns:a16="http://schemas.microsoft.com/office/drawing/2014/main" id="{2946E631-AB24-4EBB-B735-2DE2EA860A80}"/>
              </a:ext>
            </a:extLst>
          </p:cNvPr>
          <p:cNvSpPr txBox="1"/>
          <p:nvPr/>
        </p:nvSpPr>
        <p:spPr>
          <a:xfrm>
            <a:off x="3227198" y="2809135"/>
            <a:ext cx="5674951" cy="1323439"/>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PART TWO</a:t>
            </a:r>
            <a:endParaRPr lang="zh-CN" altLang="en-US" sz="8000" dirty="0">
              <a:solidFill>
                <a:srgbClr val="354964"/>
              </a:solidFill>
              <a:latin typeface="文悦古体仿宋 (非商业用途)" pitchFamily="50" charset="-122"/>
              <a:ea typeface="文悦古体仿宋 (非商业用途)" pitchFamily="50" charset="-122"/>
            </a:endParaRPr>
          </a:p>
        </p:txBody>
      </p:sp>
      <p:sp>
        <p:nvSpPr>
          <p:cNvPr id="26" name="文本框 25">
            <a:extLst>
              <a:ext uri="{FF2B5EF4-FFF2-40B4-BE49-F238E27FC236}">
                <a16:creationId xmlns:a16="http://schemas.microsoft.com/office/drawing/2014/main" id="{4BFE369F-673B-491E-8A3A-23E01406CC10}"/>
              </a:ext>
            </a:extLst>
          </p:cNvPr>
          <p:cNvSpPr txBox="1"/>
          <p:nvPr/>
        </p:nvSpPr>
        <p:spPr>
          <a:xfrm>
            <a:off x="4623967" y="1901203"/>
            <a:ext cx="3050451" cy="1107996"/>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MATLAB</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a:extLst>
              <a:ext uri="{FF2B5EF4-FFF2-40B4-BE49-F238E27FC236}">
                <a16:creationId xmlns:a16="http://schemas.microsoft.com/office/drawing/2014/main" id="{A4DADEEF-29C7-4DD2-9635-62E25947B81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15104" y="4648670"/>
            <a:ext cx="2538290" cy="58676"/>
          </a:xfrm>
          <a:prstGeom prst="rect">
            <a:avLst/>
          </a:prstGeom>
        </p:spPr>
      </p:pic>
      <p:sp>
        <p:nvSpPr>
          <p:cNvPr id="29" name="TextBox 67">
            <a:extLst>
              <a:ext uri="{FF2B5EF4-FFF2-40B4-BE49-F238E27FC236}">
                <a16:creationId xmlns:a16="http://schemas.microsoft.com/office/drawing/2014/main" id="{CDDE52C3-09A0-4F07-9CF9-25FAAD3F72AC}"/>
              </a:ext>
            </a:extLst>
          </p:cNvPr>
          <p:cNvSpPr txBox="1"/>
          <p:nvPr/>
        </p:nvSpPr>
        <p:spPr>
          <a:xfrm>
            <a:off x="3609814" y="4096216"/>
            <a:ext cx="5209293" cy="644857"/>
          </a:xfrm>
          <a:prstGeom prst="rect">
            <a:avLst/>
          </a:prstGeom>
          <a:noFill/>
        </p:spPr>
        <p:txBody>
          <a:bodyPr wrap="square" rtlCol="0">
            <a:spAutoFit/>
          </a:bodyPr>
          <a:lstStyle/>
          <a:p>
            <a:pPr algn="ctr">
              <a:lnSpc>
                <a:spcPct val="120000"/>
              </a:lnSpc>
            </a:pPr>
            <a:r>
              <a:rPr lang="zh-CN" altLang="en-US" sz="3200" dirty="0">
                <a:solidFill>
                  <a:schemeClr val="tx1">
                    <a:lumMod val="50000"/>
                    <a:lumOff val="50000"/>
                  </a:schemeClr>
                </a:solidFill>
                <a:latin typeface="Castro Script PERSONAL USE ONLY" panose="02000000000000000000" pitchFamily="2" charset="0"/>
              </a:rPr>
              <a:t>遇到的问题</a:t>
            </a:r>
            <a:endParaRPr lang="en-US" sz="3200" dirty="0">
              <a:solidFill>
                <a:schemeClr val="tx1">
                  <a:lumMod val="50000"/>
                  <a:lumOff val="50000"/>
                </a:schemeClr>
              </a:solidFill>
              <a:latin typeface="Castro Script PERSONAL USE ONLY" panose="02000000000000000000" pitchFamily="2" charset="0"/>
            </a:endParaRPr>
          </a:p>
        </p:txBody>
      </p:sp>
      <p:pic>
        <p:nvPicPr>
          <p:cNvPr id="32" name="图片 31">
            <a:extLst>
              <a:ext uri="{FF2B5EF4-FFF2-40B4-BE49-F238E27FC236}">
                <a16:creationId xmlns:a16="http://schemas.microsoft.com/office/drawing/2014/main" id="{2909ED94-F78E-49CB-B362-689DFC676C0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47029" y="4805456"/>
            <a:ext cx="1297941" cy="1010209"/>
          </a:xfrm>
          <a:prstGeom prst="rect">
            <a:avLst/>
          </a:prstGeom>
        </p:spPr>
      </p:pic>
    </p:spTree>
    <p:extLst>
      <p:ext uri="{BB962C8B-B14F-4D97-AF65-F5344CB8AC3E}">
        <p14:creationId xmlns:p14="http://schemas.microsoft.com/office/powerpoint/2010/main" val="336205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82F26161-6EA8-4A63-91E9-011A8F9C0F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5" name="图片 24">
            <a:extLst>
              <a:ext uri="{FF2B5EF4-FFF2-40B4-BE49-F238E27FC236}">
                <a16:creationId xmlns:a16="http://schemas.microsoft.com/office/drawing/2014/main" id="{6BD4D48D-1B6E-4483-B3BF-F457689EC4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27" name="矩形 26">
            <a:extLst>
              <a:ext uri="{FF2B5EF4-FFF2-40B4-BE49-F238E27FC236}">
                <a16:creationId xmlns:a16="http://schemas.microsoft.com/office/drawing/2014/main" id="{F6599017-5493-47F5-90C8-42F1421B5CCD}"/>
              </a:ext>
            </a:extLst>
          </p:cNvPr>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45C9489A-08AF-4F72-8ACB-10A1A8A34CF9}"/>
              </a:ext>
            </a:extLst>
          </p:cNvPr>
          <p:cNvGrpSpPr/>
          <p:nvPr/>
        </p:nvGrpSpPr>
        <p:grpSpPr>
          <a:xfrm>
            <a:off x="4644188" y="477737"/>
            <a:ext cx="2903622" cy="582015"/>
            <a:chOff x="1459832" y="2326104"/>
            <a:chExt cx="4283242" cy="513348"/>
          </a:xfrm>
        </p:grpSpPr>
        <p:pic>
          <p:nvPicPr>
            <p:cNvPr id="33" name="图片 32">
              <a:extLst>
                <a:ext uri="{FF2B5EF4-FFF2-40B4-BE49-F238E27FC236}">
                  <a16:creationId xmlns:a16="http://schemas.microsoft.com/office/drawing/2014/main" id="{6122B0D9-298D-465A-A211-FBD8733848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6" name="文本框 35">
              <a:extLst>
                <a:ext uri="{FF2B5EF4-FFF2-40B4-BE49-F238E27FC236}">
                  <a16:creationId xmlns:a16="http://schemas.microsoft.com/office/drawing/2014/main" id="{1FBC4E0B-8BD3-4F9D-8568-AD3ED3E29BE1}"/>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2.</a:t>
              </a:r>
              <a:r>
                <a:rPr lang="zh-CN" altLang="en-US" sz="2400" dirty="0">
                  <a:solidFill>
                    <a:srgbClr val="354964"/>
                  </a:solidFill>
                  <a:latin typeface="文悦古体仿宋 (非商业用途)" pitchFamily="50" charset="-122"/>
                  <a:ea typeface="文悦古体仿宋 (非商业用途)" pitchFamily="50" charset="-122"/>
                </a:rPr>
                <a:t>遇到的问题</a:t>
              </a:r>
            </a:p>
          </p:txBody>
        </p:sp>
      </p:grpSp>
      <p:sp>
        <p:nvSpPr>
          <p:cNvPr id="3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D7F19F4D-CA8E-48B5-ABBE-6CF5AA4F2F1B}"/>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45" name="文本框 44">
            <a:extLst>
              <a:ext uri="{FF2B5EF4-FFF2-40B4-BE49-F238E27FC236}">
                <a16:creationId xmlns:a16="http://schemas.microsoft.com/office/drawing/2014/main" id="{935036C8-9B61-4B77-BE6E-1B5F134FC6CE}"/>
              </a:ext>
            </a:extLst>
          </p:cNvPr>
          <p:cNvSpPr txBox="1"/>
          <p:nvPr/>
        </p:nvSpPr>
        <p:spPr>
          <a:xfrm>
            <a:off x="1946884" y="1204536"/>
            <a:ext cx="8147850" cy="4862870"/>
          </a:xfrm>
          <a:prstGeom prst="rect">
            <a:avLst/>
          </a:prstGeom>
          <a:noFill/>
        </p:spPr>
        <p:txBody>
          <a:bodyPr wrap="square" rtlCol="0">
            <a:spAutoFit/>
          </a:bodyPr>
          <a:lstStyle/>
          <a:p>
            <a:pPr>
              <a:lnSpc>
                <a:spcPct val="150000"/>
              </a:lnSpc>
            </a:pPr>
            <a:r>
              <a:rPr lang="en-US" altLang="zh-CN" sz="2400" kern="1200" dirty="0">
                <a:solidFill>
                  <a:schemeClr val="bg1"/>
                </a:solidFill>
                <a:ea typeface="文悦古体仿宋 (非商业用途)"/>
              </a:rPr>
              <a:t>1. </a:t>
            </a:r>
            <a:r>
              <a:rPr lang="zh-CN" altLang="en-US" sz="2400" kern="1200" dirty="0">
                <a:solidFill>
                  <a:schemeClr val="bg1"/>
                </a:solidFill>
                <a:ea typeface="文悦古体仿宋 (非商业用途)"/>
              </a:rPr>
              <a:t>由于</a:t>
            </a:r>
            <a:r>
              <a:rPr lang="en-US" altLang="zh-CN" sz="2400" kern="1200" dirty="0" err="1">
                <a:solidFill>
                  <a:schemeClr val="bg1"/>
                </a:solidFill>
                <a:ea typeface="文悦古体仿宋 (非商业用途)"/>
              </a:rPr>
              <a:t>findpeaks</a:t>
            </a:r>
            <a:r>
              <a:rPr lang="zh-CN" altLang="en-US" sz="2400" kern="1200" dirty="0">
                <a:solidFill>
                  <a:schemeClr val="bg1"/>
                </a:solidFill>
                <a:ea typeface="文悦古体仿宋 (非商业用途)"/>
              </a:rPr>
              <a:t>找到的是峰值，但未必是我们需要的音频的频率值，以至于得到的数字不准确。    </a:t>
            </a:r>
            <a:endParaRPr lang="en-US" altLang="zh-CN" sz="2400" kern="1200" dirty="0">
              <a:solidFill>
                <a:schemeClr val="bg1"/>
              </a:solidFill>
              <a:ea typeface="文悦古体仿宋 (非商业用途)"/>
            </a:endParaRPr>
          </a:p>
          <a:p>
            <a:pPr>
              <a:lnSpc>
                <a:spcPct val="150000"/>
              </a:lnSpc>
            </a:pPr>
            <a:r>
              <a:rPr lang="zh-CN" altLang="en-US" sz="3200" kern="1200" dirty="0">
                <a:solidFill>
                  <a:srgbClr val="D6B78F"/>
                </a:solidFill>
                <a:latin typeface="隶书" panose="02010509060101010101" pitchFamily="49" charset="-122"/>
                <a:ea typeface="隶书" panose="02010509060101010101" pitchFamily="49" charset="-122"/>
              </a:rPr>
              <a:t>解决办法：滤波</a:t>
            </a:r>
            <a:endParaRPr lang="en-US" altLang="zh-CN" sz="3200" kern="1200" dirty="0">
              <a:solidFill>
                <a:srgbClr val="D6B78F"/>
              </a:solidFill>
              <a:latin typeface="隶书" panose="02010509060101010101" pitchFamily="49" charset="-122"/>
              <a:ea typeface="隶书" panose="02010509060101010101" pitchFamily="49" charset="-122"/>
            </a:endParaRPr>
          </a:p>
          <a:p>
            <a:pPr>
              <a:lnSpc>
                <a:spcPct val="150000"/>
              </a:lnSpc>
            </a:pPr>
            <a:r>
              <a:rPr lang="en-US" altLang="zh-CN" sz="2400" kern="1200" dirty="0">
                <a:solidFill>
                  <a:schemeClr val="bg1"/>
                </a:solidFill>
                <a:ea typeface="文悦古体仿宋 (非商业用途)"/>
              </a:rPr>
              <a:t>2. </a:t>
            </a:r>
            <a:r>
              <a:rPr lang="zh-CN" altLang="en-US" sz="2400" kern="1200" dirty="0">
                <a:solidFill>
                  <a:schemeClr val="bg1"/>
                </a:solidFill>
                <a:ea typeface="文悦古体仿宋 (非商业用途)"/>
              </a:rPr>
              <a:t>最开始采用能量取反，用</a:t>
            </a:r>
            <a:r>
              <a:rPr lang="en-US" altLang="zh-CN" sz="2400" kern="1200" dirty="0" err="1">
                <a:solidFill>
                  <a:schemeClr val="bg1"/>
                </a:solidFill>
                <a:ea typeface="文悦古体仿宋 (非商业用途)"/>
              </a:rPr>
              <a:t>findpeaks</a:t>
            </a:r>
            <a:r>
              <a:rPr lang="zh-CN" altLang="en-US" sz="2400" kern="1200" dirty="0">
                <a:solidFill>
                  <a:schemeClr val="bg1"/>
                </a:solidFill>
                <a:ea typeface="文悦古体仿宋 (非商业用途)"/>
              </a:rPr>
              <a:t>寻找波谷的方法进行分割，但是每次分割总会取到杂音部分，而且音频分割未必准确，存在偶然性。</a:t>
            </a:r>
          </a:p>
          <a:p>
            <a:r>
              <a:rPr lang="zh-CN" altLang="en-US" sz="3200" kern="1200" dirty="0">
                <a:solidFill>
                  <a:srgbClr val="D6B78F"/>
                </a:solidFill>
                <a:latin typeface="隶书" panose="02010509060101010101" pitchFamily="49" charset="-122"/>
                <a:ea typeface="隶书" panose="02010509060101010101" pitchFamily="49" charset="-122"/>
              </a:rPr>
              <a:t>解决办法</a:t>
            </a:r>
            <a:r>
              <a:rPr lang="en-US" altLang="zh-CN" sz="3200" kern="1200" dirty="0">
                <a:solidFill>
                  <a:srgbClr val="D6B78F"/>
                </a:solidFill>
                <a:latin typeface="隶书" panose="02010509060101010101" pitchFamily="49" charset="-122"/>
                <a:ea typeface="隶书" panose="02010509060101010101" pitchFamily="49" charset="-122"/>
              </a:rPr>
              <a:t>:</a:t>
            </a:r>
            <a:r>
              <a:rPr lang="zh-CN" altLang="en-US" sz="3200" kern="1200" dirty="0">
                <a:solidFill>
                  <a:srgbClr val="D6B78F"/>
                </a:solidFill>
                <a:latin typeface="隶书" panose="02010509060101010101" pitchFamily="49" charset="-122"/>
                <a:ea typeface="隶书" panose="02010509060101010101" pitchFamily="49" charset="-122"/>
              </a:rPr>
              <a:t>设置能量阈值，取有效信息段分割，使得分割次数减少，且准确性提高</a:t>
            </a:r>
          </a:p>
          <a:p>
            <a:endParaRPr lang="zh-CN" altLang="en-US" sz="1800" kern="1200" dirty="0">
              <a:solidFill>
                <a:schemeClr val="tx1"/>
              </a:solidFill>
              <a:latin typeface="+mn-lt"/>
              <a:ea typeface="+mn-ea"/>
              <a:cs typeface="+mn-cs"/>
            </a:endParaRPr>
          </a:p>
        </p:txBody>
      </p:sp>
    </p:spTree>
    <p:extLst>
      <p:ext uri="{BB962C8B-B14F-4D97-AF65-F5344CB8AC3E}">
        <p14:creationId xmlns:p14="http://schemas.microsoft.com/office/powerpoint/2010/main" val="548735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3FFC5F-0F52-404A-A798-8D4E31FA99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2253" y="5280641"/>
            <a:ext cx="16555453" cy="2468885"/>
          </a:xfrm>
          <a:prstGeom prst="rect">
            <a:avLst/>
          </a:prstGeom>
        </p:spPr>
      </p:pic>
      <p:pic>
        <p:nvPicPr>
          <p:cNvPr id="20" name="图片 19">
            <a:extLst>
              <a:ext uri="{FF2B5EF4-FFF2-40B4-BE49-F238E27FC236}">
                <a16:creationId xmlns:a16="http://schemas.microsoft.com/office/drawing/2014/main" id="{7DBF2A06-C2BB-4CDB-9461-DEECCBA335B9}"/>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flipH="1">
            <a:off x="8792444" y="1444112"/>
            <a:ext cx="4539978" cy="4186345"/>
          </a:xfrm>
          <a:prstGeom prst="rect">
            <a:avLst/>
          </a:prstGeom>
        </p:spPr>
      </p:pic>
      <p:pic>
        <p:nvPicPr>
          <p:cNvPr id="19" name="图片 18">
            <a:extLst>
              <a:ext uri="{FF2B5EF4-FFF2-40B4-BE49-F238E27FC236}">
                <a16:creationId xmlns:a16="http://schemas.microsoft.com/office/drawing/2014/main" id="{8A85906D-9A1A-4ECD-A61E-EA0494462F8F}"/>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383633" y="1846374"/>
            <a:ext cx="4539978" cy="4186345"/>
          </a:xfrm>
          <a:prstGeom prst="rect">
            <a:avLst/>
          </a:prstGeom>
        </p:spPr>
      </p:pic>
      <p:pic>
        <p:nvPicPr>
          <p:cNvPr id="9" name="图片 8">
            <a:extLst>
              <a:ext uri="{FF2B5EF4-FFF2-40B4-BE49-F238E27FC236}">
                <a16:creationId xmlns:a16="http://schemas.microsoft.com/office/drawing/2014/main" id="{C0B0625B-9615-4693-A2C0-9A3B6B53CE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1046749" y="-4090737"/>
            <a:ext cx="14522422" cy="7628021"/>
          </a:xfrm>
          <a:prstGeom prst="rect">
            <a:avLst/>
          </a:prstGeom>
        </p:spPr>
      </p:pic>
      <p:pic>
        <p:nvPicPr>
          <p:cNvPr id="17" name="图片 16">
            <a:extLst>
              <a:ext uri="{FF2B5EF4-FFF2-40B4-BE49-F238E27FC236}">
                <a16:creationId xmlns:a16="http://schemas.microsoft.com/office/drawing/2014/main" id="{53507A11-9AD4-4586-977D-9963083809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326020" y="-2224715"/>
            <a:ext cx="7776885" cy="11471962"/>
          </a:xfrm>
          <a:prstGeom prst="rect">
            <a:avLst/>
          </a:prstGeom>
        </p:spPr>
      </p:pic>
      <p:pic>
        <p:nvPicPr>
          <p:cNvPr id="13" name="图片 12">
            <a:extLst>
              <a:ext uri="{FF2B5EF4-FFF2-40B4-BE49-F238E27FC236}">
                <a16:creationId xmlns:a16="http://schemas.microsoft.com/office/drawing/2014/main" id="{C7FB9A57-4838-49D3-839E-AAA640B1FE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3867051" y="-1358079"/>
            <a:ext cx="8611737" cy="4316724"/>
          </a:xfrm>
          <a:prstGeom prst="rect">
            <a:avLst/>
          </a:prstGeom>
        </p:spPr>
      </p:pic>
      <p:sp>
        <p:nvSpPr>
          <p:cNvPr id="25" name="文本框 24">
            <a:extLst>
              <a:ext uri="{FF2B5EF4-FFF2-40B4-BE49-F238E27FC236}">
                <a16:creationId xmlns:a16="http://schemas.microsoft.com/office/drawing/2014/main" id="{2946E631-AB24-4EBB-B735-2DE2EA860A80}"/>
              </a:ext>
            </a:extLst>
          </p:cNvPr>
          <p:cNvSpPr txBox="1"/>
          <p:nvPr/>
        </p:nvSpPr>
        <p:spPr>
          <a:xfrm>
            <a:off x="2824846" y="2809135"/>
            <a:ext cx="6479659" cy="1323439"/>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PART THREE</a:t>
            </a:r>
            <a:endParaRPr lang="zh-CN" altLang="en-US" sz="8000" dirty="0">
              <a:solidFill>
                <a:srgbClr val="354964"/>
              </a:solidFill>
              <a:latin typeface="文悦古体仿宋 (非商业用途)" pitchFamily="50" charset="-122"/>
              <a:ea typeface="文悦古体仿宋 (非商业用途)" pitchFamily="50" charset="-122"/>
            </a:endParaRPr>
          </a:p>
        </p:txBody>
      </p:sp>
      <p:sp>
        <p:nvSpPr>
          <p:cNvPr id="26" name="文本框 25">
            <a:extLst>
              <a:ext uri="{FF2B5EF4-FFF2-40B4-BE49-F238E27FC236}">
                <a16:creationId xmlns:a16="http://schemas.microsoft.com/office/drawing/2014/main" id="{4BFE369F-673B-491E-8A3A-23E01406CC10}"/>
              </a:ext>
            </a:extLst>
          </p:cNvPr>
          <p:cNvSpPr txBox="1"/>
          <p:nvPr/>
        </p:nvSpPr>
        <p:spPr>
          <a:xfrm>
            <a:off x="4623967" y="1901203"/>
            <a:ext cx="3050451" cy="1107996"/>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MATLAB</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a:extLst>
              <a:ext uri="{FF2B5EF4-FFF2-40B4-BE49-F238E27FC236}">
                <a16:creationId xmlns:a16="http://schemas.microsoft.com/office/drawing/2014/main" id="{A4DADEEF-29C7-4DD2-9635-62E25947B81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15104" y="4648670"/>
            <a:ext cx="2538290" cy="58676"/>
          </a:xfrm>
          <a:prstGeom prst="rect">
            <a:avLst/>
          </a:prstGeom>
        </p:spPr>
      </p:pic>
      <p:sp>
        <p:nvSpPr>
          <p:cNvPr id="29" name="TextBox 67">
            <a:extLst>
              <a:ext uri="{FF2B5EF4-FFF2-40B4-BE49-F238E27FC236}">
                <a16:creationId xmlns:a16="http://schemas.microsoft.com/office/drawing/2014/main" id="{CDDE52C3-09A0-4F07-9CF9-25FAAD3F72AC}"/>
              </a:ext>
            </a:extLst>
          </p:cNvPr>
          <p:cNvSpPr txBox="1"/>
          <p:nvPr/>
        </p:nvSpPr>
        <p:spPr>
          <a:xfrm>
            <a:off x="3609814" y="4096216"/>
            <a:ext cx="5209293" cy="644857"/>
          </a:xfrm>
          <a:prstGeom prst="rect">
            <a:avLst/>
          </a:prstGeom>
          <a:noFill/>
        </p:spPr>
        <p:txBody>
          <a:bodyPr wrap="square" rtlCol="0">
            <a:spAutoFit/>
          </a:bodyPr>
          <a:lstStyle/>
          <a:p>
            <a:pPr algn="ctr">
              <a:lnSpc>
                <a:spcPct val="120000"/>
              </a:lnSpc>
            </a:pPr>
            <a:r>
              <a:rPr lang="zh-CN" altLang="en-US" sz="3200" dirty="0">
                <a:solidFill>
                  <a:schemeClr val="tx1">
                    <a:lumMod val="50000"/>
                    <a:lumOff val="50000"/>
                  </a:schemeClr>
                </a:solidFill>
                <a:latin typeface="Castro Script PERSONAL USE ONLY" panose="02000000000000000000" pitchFamily="2" charset="0"/>
              </a:rPr>
              <a:t>不足之处</a:t>
            </a:r>
            <a:endParaRPr lang="en-US" sz="3200" dirty="0">
              <a:solidFill>
                <a:schemeClr val="tx1">
                  <a:lumMod val="50000"/>
                  <a:lumOff val="50000"/>
                </a:schemeClr>
              </a:solidFill>
              <a:latin typeface="Castro Script PERSONAL USE ONLY" panose="02000000000000000000" pitchFamily="2" charset="0"/>
            </a:endParaRPr>
          </a:p>
        </p:txBody>
      </p:sp>
      <p:pic>
        <p:nvPicPr>
          <p:cNvPr id="32" name="图片 31">
            <a:extLst>
              <a:ext uri="{FF2B5EF4-FFF2-40B4-BE49-F238E27FC236}">
                <a16:creationId xmlns:a16="http://schemas.microsoft.com/office/drawing/2014/main" id="{2909ED94-F78E-49CB-B362-689DFC676C0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47029" y="4805456"/>
            <a:ext cx="1297941" cy="1010209"/>
          </a:xfrm>
          <a:prstGeom prst="rect">
            <a:avLst/>
          </a:prstGeom>
        </p:spPr>
      </p:pic>
    </p:spTree>
    <p:extLst>
      <p:ext uri="{BB962C8B-B14F-4D97-AF65-F5344CB8AC3E}">
        <p14:creationId xmlns:p14="http://schemas.microsoft.com/office/powerpoint/2010/main" val="4294687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a:extLst>
              <a:ext uri="{FF2B5EF4-FFF2-40B4-BE49-F238E27FC236}">
                <a16:creationId xmlns:a16="http://schemas.microsoft.com/office/drawing/2014/main" id="{554ACA43-8BF1-4AF5-89C2-D08EA6089A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3" name="图片 52">
            <a:extLst>
              <a:ext uri="{FF2B5EF4-FFF2-40B4-BE49-F238E27FC236}">
                <a16:creationId xmlns:a16="http://schemas.microsoft.com/office/drawing/2014/main" id="{F95A1488-88AE-4743-ACEE-8D6B526AD0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54" name="矩形 53">
            <a:extLst>
              <a:ext uri="{FF2B5EF4-FFF2-40B4-BE49-F238E27FC236}">
                <a16:creationId xmlns:a16="http://schemas.microsoft.com/office/drawing/2014/main" id="{35DD2A78-73B1-4D42-9A7E-F87E91C95DED}"/>
              </a:ext>
            </a:extLst>
          </p:cNvPr>
          <p:cNvSpPr/>
          <p:nvPr/>
        </p:nvSpPr>
        <p:spPr>
          <a:xfrm>
            <a:off x="673767"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CE3E6062-1013-4050-B78E-B6062947620A}"/>
              </a:ext>
            </a:extLst>
          </p:cNvPr>
          <p:cNvGrpSpPr/>
          <p:nvPr/>
        </p:nvGrpSpPr>
        <p:grpSpPr>
          <a:xfrm>
            <a:off x="4644188" y="477737"/>
            <a:ext cx="2903622" cy="582015"/>
            <a:chOff x="1459832" y="2326104"/>
            <a:chExt cx="4283242" cy="513348"/>
          </a:xfrm>
        </p:grpSpPr>
        <p:pic>
          <p:nvPicPr>
            <p:cNvPr id="56" name="图片 55">
              <a:extLst>
                <a:ext uri="{FF2B5EF4-FFF2-40B4-BE49-F238E27FC236}">
                  <a16:creationId xmlns:a16="http://schemas.microsoft.com/office/drawing/2014/main" id="{44161C33-4F6E-4363-8026-512CC27B374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57" name="文本框 56">
              <a:extLst>
                <a:ext uri="{FF2B5EF4-FFF2-40B4-BE49-F238E27FC236}">
                  <a16:creationId xmlns:a16="http://schemas.microsoft.com/office/drawing/2014/main" id="{FC457D16-2050-4D7C-BB8E-57110EC0DA0A}"/>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3.</a:t>
              </a:r>
              <a:r>
                <a:rPr lang="zh-CN" altLang="en-US" sz="2400" dirty="0">
                  <a:solidFill>
                    <a:srgbClr val="354964"/>
                  </a:solidFill>
                  <a:latin typeface="文悦古体仿宋 (非商业用途)" pitchFamily="50" charset="-122"/>
                  <a:ea typeface="文悦古体仿宋 (非商业用途)" pitchFamily="50" charset="-122"/>
                </a:rPr>
                <a:t>不足之处</a:t>
              </a:r>
            </a:p>
          </p:txBody>
        </p:sp>
      </p:grpSp>
      <p:sp>
        <p:nvSpPr>
          <p:cNvPr id="11"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D205CB9C-C785-4FA7-BA3E-C338FF976DB9}"/>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2" name="文本框 11">
            <a:extLst>
              <a:ext uri="{FF2B5EF4-FFF2-40B4-BE49-F238E27FC236}">
                <a16:creationId xmlns:a16="http://schemas.microsoft.com/office/drawing/2014/main" id="{E5317BF2-0E86-4385-85D3-F329C682008B}"/>
              </a:ext>
            </a:extLst>
          </p:cNvPr>
          <p:cNvSpPr txBox="1"/>
          <p:nvPr/>
        </p:nvSpPr>
        <p:spPr>
          <a:xfrm>
            <a:off x="1470207" y="1241407"/>
            <a:ext cx="9484427" cy="4660507"/>
          </a:xfrm>
          <a:prstGeom prst="rect">
            <a:avLst/>
          </a:prstGeom>
          <a:noFill/>
        </p:spPr>
        <p:txBody>
          <a:bodyPr wrap="square" rtlCol="0">
            <a:spAutoFit/>
          </a:bodyPr>
          <a:lstStyle/>
          <a:p>
            <a:pPr>
              <a:lnSpc>
                <a:spcPct val="150000"/>
              </a:lnSpc>
            </a:pPr>
            <a:r>
              <a:rPr lang="en-US" altLang="zh-CN" sz="2000" dirty="0">
                <a:solidFill>
                  <a:schemeClr val="bg1"/>
                </a:solidFill>
                <a:ea typeface="文悦古体仿宋 (非商业用途)"/>
              </a:rPr>
              <a:t>1.  </a:t>
            </a:r>
            <a:r>
              <a:rPr lang="zh-CN" altLang="en-US" sz="2000" dirty="0">
                <a:solidFill>
                  <a:schemeClr val="bg1"/>
                </a:solidFill>
                <a:ea typeface="文悦古体仿宋 (非商业用途)"/>
              </a:rPr>
              <a:t>对于不同的音频，其所对应的帧长需要不断测试修改，例如我们自己录的音频需要修改为</a:t>
            </a:r>
            <a:r>
              <a:rPr lang="en-US" altLang="zh-CN" sz="2000" dirty="0">
                <a:solidFill>
                  <a:schemeClr val="bg1"/>
                </a:solidFill>
                <a:ea typeface="文悦古体仿宋 (非商业用途)"/>
              </a:rPr>
              <a:t>1300</a:t>
            </a:r>
            <a:r>
              <a:rPr lang="zh-CN" altLang="en-US" sz="2000" dirty="0">
                <a:solidFill>
                  <a:schemeClr val="bg1"/>
                </a:solidFill>
                <a:ea typeface="文悦古体仿宋 (非商业用途)"/>
              </a:rPr>
              <a:t>。</a:t>
            </a:r>
            <a:endParaRPr lang="en-US" altLang="zh-CN" sz="2000" dirty="0">
              <a:solidFill>
                <a:schemeClr val="bg1"/>
              </a:solidFill>
              <a:ea typeface="文悦古体仿宋 (非商业用途)"/>
            </a:endParaRPr>
          </a:p>
          <a:p>
            <a:pPr>
              <a:lnSpc>
                <a:spcPct val="150000"/>
              </a:lnSpc>
            </a:pPr>
            <a:r>
              <a:rPr lang="en-US" altLang="zh-CN" sz="2000" dirty="0">
                <a:solidFill>
                  <a:schemeClr val="bg1"/>
                </a:solidFill>
                <a:ea typeface="文悦古体仿宋 (非商业用途)"/>
              </a:rPr>
              <a:t>2.  </a:t>
            </a:r>
            <a:r>
              <a:rPr lang="zh-CN" altLang="en-US" sz="2000" dirty="0">
                <a:solidFill>
                  <a:schemeClr val="bg1"/>
                </a:solidFill>
                <a:ea typeface="文悦古体仿宋 (非商业用途)"/>
              </a:rPr>
              <a:t>虽然我们对音频做了有效值处理，但是仍会有部分杂音的音频数据混入，例如第二段音频会发现有第</a:t>
            </a:r>
            <a:r>
              <a:rPr lang="en-US" altLang="zh-CN" sz="2000" dirty="0">
                <a:solidFill>
                  <a:schemeClr val="bg1"/>
                </a:solidFill>
                <a:ea typeface="文悦古体仿宋 (非商业用途)"/>
              </a:rPr>
              <a:t>10</a:t>
            </a:r>
            <a:r>
              <a:rPr lang="zh-CN" altLang="en-US" sz="2000" dirty="0">
                <a:solidFill>
                  <a:schemeClr val="bg1"/>
                </a:solidFill>
                <a:ea typeface="文悦古体仿宋 (非商业用途)"/>
              </a:rPr>
              <a:t>段杂音的音频数据读入，此时就需注意拨号音对比时的误差阈值设置。</a:t>
            </a:r>
          </a:p>
          <a:p>
            <a:pPr>
              <a:lnSpc>
                <a:spcPct val="150000"/>
              </a:lnSpc>
            </a:pPr>
            <a:r>
              <a:rPr lang="en-US" altLang="zh-CN" sz="2000" dirty="0">
                <a:solidFill>
                  <a:schemeClr val="bg1"/>
                </a:solidFill>
                <a:ea typeface="文悦古体仿宋 (非商业用途)"/>
              </a:rPr>
              <a:t>3.  </a:t>
            </a:r>
            <a:r>
              <a:rPr lang="zh-CN" altLang="en-US" sz="2000" dirty="0">
                <a:solidFill>
                  <a:schemeClr val="bg1"/>
                </a:solidFill>
                <a:ea typeface="文悦古体仿宋 (非商业用途)"/>
              </a:rPr>
              <a:t>由于用</a:t>
            </a:r>
            <a:r>
              <a:rPr lang="en-US" altLang="zh-CN" sz="2000" dirty="0" err="1">
                <a:solidFill>
                  <a:schemeClr val="bg1"/>
                </a:solidFill>
                <a:ea typeface="文悦古体仿宋 (非商业用途)"/>
              </a:rPr>
              <a:t>findpeaks</a:t>
            </a:r>
            <a:r>
              <a:rPr lang="zh-CN" altLang="en-US" sz="2000" dirty="0">
                <a:solidFill>
                  <a:schemeClr val="bg1"/>
                </a:solidFill>
                <a:ea typeface="文悦古体仿宋 (非商业用途)"/>
              </a:rPr>
              <a:t>找到的峰值是只有其左右值均低于该值时才算作峰值，所以部分单个数据与拨号音频率可能会相差在</a:t>
            </a:r>
            <a:r>
              <a:rPr lang="en-US" altLang="zh-CN" sz="2000" dirty="0">
                <a:solidFill>
                  <a:schemeClr val="bg1"/>
                </a:solidFill>
                <a:ea typeface="文悦古体仿宋 (非商业用途)"/>
              </a:rPr>
              <a:t>5-10</a:t>
            </a:r>
            <a:r>
              <a:rPr lang="zh-CN" altLang="en-US" sz="2000" dirty="0">
                <a:solidFill>
                  <a:schemeClr val="bg1"/>
                </a:solidFill>
                <a:ea typeface="文悦古体仿宋 (非商业用途)"/>
              </a:rPr>
              <a:t>之间，此时就需要增大差值的阈值，例如我们最开始设的阈值为</a:t>
            </a:r>
            <a:r>
              <a:rPr lang="en-US" altLang="zh-CN" sz="2000" dirty="0">
                <a:solidFill>
                  <a:schemeClr val="bg1"/>
                </a:solidFill>
                <a:ea typeface="文悦古体仿宋 (非商业用途)"/>
              </a:rPr>
              <a:t>14</a:t>
            </a:r>
            <a:r>
              <a:rPr lang="zh-CN" altLang="en-US" sz="2000" dirty="0">
                <a:solidFill>
                  <a:schemeClr val="bg1"/>
                </a:solidFill>
                <a:ea typeface="文悦古体仿宋 (非商业用途)"/>
              </a:rPr>
              <a:t>，使得部分数据被舍弃。</a:t>
            </a:r>
          </a:p>
          <a:p>
            <a:pPr>
              <a:lnSpc>
                <a:spcPct val="150000"/>
              </a:lnSpc>
            </a:pPr>
            <a:r>
              <a:rPr lang="en-US" altLang="zh-CN" sz="2000" dirty="0">
                <a:solidFill>
                  <a:schemeClr val="bg1"/>
                </a:solidFill>
                <a:ea typeface="文悦古体仿宋 (非商业用途)"/>
              </a:rPr>
              <a:t>4.  </a:t>
            </a:r>
            <a:r>
              <a:rPr lang="zh-CN" altLang="en-US" sz="2000" dirty="0">
                <a:solidFill>
                  <a:schemeClr val="bg1"/>
                </a:solidFill>
                <a:ea typeface="文悦古体仿宋 (非商业用途)"/>
              </a:rPr>
              <a:t>由于差值的阈值是我们通过观察音频频率对比得出的合适的值，所以当更换音频时，可能出现阈值设置不当的结果。</a:t>
            </a:r>
          </a:p>
        </p:txBody>
      </p:sp>
    </p:spTree>
    <p:extLst>
      <p:ext uri="{BB962C8B-B14F-4D97-AF65-F5344CB8AC3E}">
        <p14:creationId xmlns:p14="http://schemas.microsoft.com/office/powerpoint/2010/main" val="285115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3FFC5F-0F52-404A-A798-8D4E31FA99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2253" y="5280641"/>
            <a:ext cx="16555453" cy="2468885"/>
          </a:xfrm>
          <a:prstGeom prst="rect">
            <a:avLst/>
          </a:prstGeom>
        </p:spPr>
      </p:pic>
      <p:pic>
        <p:nvPicPr>
          <p:cNvPr id="20" name="图片 19">
            <a:extLst>
              <a:ext uri="{FF2B5EF4-FFF2-40B4-BE49-F238E27FC236}">
                <a16:creationId xmlns:a16="http://schemas.microsoft.com/office/drawing/2014/main" id="{7DBF2A06-C2BB-4CDB-9461-DEECCBA335B9}"/>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flipH="1">
            <a:off x="8792444" y="1444112"/>
            <a:ext cx="4539978" cy="4186345"/>
          </a:xfrm>
          <a:prstGeom prst="rect">
            <a:avLst/>
          </a:prstGeom>
        </p:spPr>
      </p:pic>
      <p:pic>
        <p:nvPicPr>
          <p:cNvPr id="19" name="图片 18">
            <a:extLst>
              <a:ext uri="{FF2B5EF4-FFF2-40B4-BE49-F238E27FC236}">
                <a16:creationId xmlns:a16="http://schemas.microsoft.com/office/drawing/2014/main" id="{8A85906D-9A1A-4ECD-A61E-EA0494462F8F}"/>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383633" y="1846374"/>
            <a:ext cx="4539978" cy="4186345"/>
          </a:xfrm>
          <a:prstGeom prst="rect">
            <a:avLst/>
          </a:prstGeom>
        </p:spPr>
      </p:pic>
      <p:pic>
        <p:nvPicPr>
          <p:cNvPr id="9" name="图片 8">
            <a:extLst>
              <a:ext uri="{FF2B5EF4-FFF2-40B4-BE49-F238E27FC236}">
                <a16:creationId xmlns:a16="http://schemas.microsoft.com/office/drawing/2014/main" id="{C0B0625B-9615-4693-A2C0-9A3B6B53CE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1046749" y="-4090737"/>
            <a:ext cx="14522422" cy="7628021"/>
          </a:xfrm>
          <a:prstGeom prst="rect">
            <a:avLst/>
          </a:prstGeom>
        </p:spPr>
      </p:pic>
      <p:pic>
        <p:nvPicPr>
          <p:cNvPr id="17" name="图片 16">
            <a:extLst>
              <a:ext uri="{FF2B5EF4-FFF2-40B4-BE49-F238E27FC236}">
                <a16:creationId xmlns:a16="http://schemas.microsoft.com/office/drawing/2014/main" id="{53507A11-9AD4-4586-977D-9963083809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326020" y="-2224715"/>
            <a:ext cx="7776885" cy="11471962"/>
          </a:xfrm>
          <a:prstGeom prst="rect">
            <a:avLst/>
          </a:prstGeom>
        </p:spPr>
      </p:pic>
      <p:pic>
        <p:nvPicPr>
          <p:cNvPr id="13" name="图片 12">
            <a:extLst>
              <a:ext uri="{FF2B5EF4-FFF2-40B4-BE49-F238E27FC236}">
                <a16:creationId xmlns:a16="http://schemas.microsoft.com/office/drawing/2014/main" id="{C7FB9A57-4838-49D3-839E-AAA640B1FE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3867051" y="-1358079"/>
            <a:ext cx="8611737" cy="4316724"/>
          </a:xfrm>
          <a:prstGeom prst="rect">
            <a:avLst/>
          </a:prstGeom>
        </p:spPr>
      </p:pic>
      <p:sp>
        <p:nvSpPr>
          <p:cNvPr id="25" name="文本框 24">
            <a:extLst>
              <a:ext uri="{FF2B5EF4-FFF2-40B4-BE49-F238E27FC236}">
                <a16:creationId xmlns:a16="http://schemas.microsoft.com/office/drawing/2014/main" id="{2946E631-AB24-4EBB-B735-2DE2EA860A80}"/>
              </a:ext>
            </a:extLst>
          </p:cNvPr>
          <p:cNvSpPr txBox="1"/>
          <p:nvPr/>
        </p:nvSpPr>
        <p:spPr>
          <a:xfrm>
            <a:off x="3129417" y="2809135"/>
            <a:ext cx="5870518" cy="1323439"/>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PART FOUR</a:t>
            </a:r>
            <a:endParaRPr lang="zh-CN" altLang="en-US" sz="8000" dirty="0">
              <a:solidFill>
                <a:srgbClr val="354964"/>
              </a:solidFill>
              <a:latin typeface="文悦古体仿宋 (非商业用途)" pitchFamily="50" charset="-122"/>
              <a:ea typeface="文悦古体仿宋 (非商业用途)" pitchFamily="50" charset="-122"/>
            </a:endParaRPr>
          </a:p>
        </p:txBody>
      </p:sp>
      <p:sp>
        <p:nvSpPr>
          <p:cNvPr id="26" name="文本框 25">
            <a:extLst>
              <a:ext uri="{FF2B5EF4-FFF2-40B4-BE49-F238E27FC236}">
                <a16:creationId xmlns:a16="http://schemas.microsoft.com/office/drawing/2014/main" id="{4BFE369F-673B-491E-8A3A-23E01406CC10}"/>
              </a:ext>
            </a:extLst>
          </p:cNvPr>
          <p:cNvSpPr txBox="1"/>
          <p:nvPr/>
        </p:nvSpPr>
        <p:spPr>
          <a:xfrm>
            <a:off x="4623967" y="1901203"/>
            <a:ext cx="3050451" cy="1107996"/>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MATLAB</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a:extLst>
              <a:ext uri="{FF2B5EF4-FFF2-40B4-BE49-F238E27FC236}">
                <a16:creationId xmlns:a16="http://schemas.microsoft.com/office/drawing/2014/main" id="{A4DADEEF-29C7-4DD2-9635-62E25947B81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15104" y="4648670"/>
            <a:ext cx="2538290" cy="58676"/>
          </a:xfrm>
          <a:prstGeom prst="rect">
            <a:avLst/>
          </a:prstGeom>
        </p:spPr>
      </p:pic>
      <p:sp>
        <p:nvSpPr>
          <p:cNvPr id="29" name="TextBox 67">
            <a:extLst>
              <a:ext uri="{FF2B5EF4-FFF2-40B4-BE49-F238E27FC236}">
                <a16:creationId xmlns:a16="http://schemas.microsoft.com/office/drawing/2014/main" id="{CDDE52C3-09A0-4F07-9CF9-25FAAD3F72AC}"/>
              </a:ext>
            </a:extLst>
          </p:cNvPr>
          <p:cNvSpPr txBox="1"/>
          <p:nvPr/>
        </p:nvSpPr>
        <p:spPr>
          <a:xfrm>
            <a:off x="3609814" y="4096216"/>
            <a:ext cx="5209293" cy="644857"/>
          </a:xfrm>
          <a:prstGeom prst="rect">
            <a:avLst/>
          </a:prstGeom>
          <a:noFill/>
        </p:spPr>
        <p:txBody>
          <a:bodyPr wrap="square" rtlCol="0">
            <a:spAutoFit/>
          </a:bodyPr>
          <a:lstStyle/>
          <a:p>
            <a:pPr algn="ctr">
              <a:lnSpc>
                <a:spcPct val="120000"/>
              </a:lnSpc>
            </a:pPr>
            <a:r>
              <a:rPr lang="zh-CN" altLang="en-US" sz="3200" dirty="0">
                <a:solidFill>
                  <a:schemeClr val="tx1">
                    <a:lumMod val="50000"/>
                    <a:lumOff val="50000"/>
                  </a:schemeClr>
                </a:solidFill>
                <a:latin typeface="Castro Script PERSONAL USE ONLY" panose="02000000000000000000" pitchFamily="2" charset="0"/>
              </a:rPr>
              <a:t>感想与收获</a:t>
            </a:r>
            <a:endParaRPr lang="en-US" sz="3200" dirty="0">
              <a:solidFill>
                <a:schemeClr val="tx1">
                  <a:lumMod val="50000"/>
                  <a:lumOff val="50000"/>
                </a:schemeClr>
              </a:solidFill>
              <a:latin typeface="Castro Script PERSONAL USE ONLY" panose="02000000000000000000" pitchFamily="2" charset="0"/>
            </a:endParaRPr>
          </a:p>
        </p:txBody>
      </p:sp>
      <p:pic>
        <p:nvPicPr>
          <p:cNvPr id="32" name="图片 31">
            <a:extLst>
              <a:ext uri="{FF2B5EF4-FFF2-40B4-BE49-F238E27FC236}">
                <a16:creationId xmlns:a16="http://schemas.microsoft.com/office/drawing/2014/main" id="{2909ED94-F78E-49CB-B362-689DFC676C0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47029" y="4805456"/>
            <a:ext cx="1297941" cy="1010209"/>
          </a:xfrm>
          <a:prstGeom prst="rect">
            <a:avLst/>
          </a:prstGeom>
        </p:spPr>
      </p:pic>
    </p:spTree>
    <p:extLst>
      <p:ext uri="{BB962C8B-B14F-4D97-AF65-F5344CB8AC3E}">
        <p14:creationId xmlns:p14="http://schemas.microsoft.com/office/powerpoint/2010/main" val="428091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54964"/>
        </a:solidFill>
        <a:effectLst/>
      </p:bgPr>
    </p:bg>
    <p:spTree>
      <p:nvGrpSpPr>
        <p:cNvPr id="1" name=""/>
        <p:cNvGrpSpPr/>
        <p:nvPr/>
      </p:nvGrpSpPr>
      <p:grpSpPr>
        <a:xfrm>
          <a:off x="0" y="0"/>
          <a:ext cx="0" cy="0"/>
          <a:chOff x="0" y="0"/>
          <a:chExt cx="0" cy="0"/>
        </a:xfrm>
      </p:grpSpPr>
      <p:pic>
        <p:nvPicPr>
          <p:cNvPr id="74" name="图片 73">
            <a:extLst>
              <a:ext uri="{FF2B5EF4-FFF2-40B4-BE49-F238E27FC236}">
                <a16:creationId xmlns:a16="http://schemas.microsoft.com/office/drawing/2014/main" id="{9A32EA16-0C2D-48BA-9992-5CF3CD5893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5" name="图片 74">
            <a:extLst>
              <a:ext uri="{FF2B5EF4-FFF2-40B4-BE49-F238E27FC236}">
                <a16:creationId xmlns:a16="http://schemas.microsoft.com/office/drawing/2014/main" id="{2A74CDD8-EC0D-43EE-B8D1-76DAABAC94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76" name="矩形 75">
            <a:extLst>
              <a:ext uri="{FF2B5EF4-FFF2-40B4-BE49-F238E27FC236}">
                <a16:creationId xmlns:a16="http://schemas.microsoft.com/office/drawing/2014/main" id="{68D53A6A-B650-4305-A97C-F3A5B128F36C}"/>
              </a:ext>
            </a:extLst>
          </p:cNvPr>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a:extLst>
              <a:ext uri="{FF2B5EF4-FFF2-40B4-BE49-F238E27FC236}">
                <a16:creationId xmlns:a16="http://schemas.microsoft.com/office/drawing/2014/main" id="{04A63354-0BD7-4199-A9F2-93FF7AB40CDF}"/>
              </a:ext>
            </a:extLst>
          </p:cNvPr>
          <p:cNvGrpSpPr/>
          <p:nvPr/>
        </p:nvGrpSpPr>
        <p:grpSpPr>
          <a:xfrm>
            <a:off x="4644188" y="477737"/>
            <a:ext cx="2903622" cy="582015"/>
            <a:chOff x="1459832" y="2326104"/>
            <a:chExt cx="4283242" cy="513348"/>
          </a:xfrm>
        </p:grpSpPr>
        <p:pic>
          <p:nvPicPr>
            <p:cNvPr id="78" name="图片 77">
              <a:extLst>
                <a:ext uri="{FF2B5EF4-FFF2-40B4-BE49-F238E27FC236}">
                  <a16:creationId xmlns:a16="http://schemas.microsoft.com/office/drawing/2014/main" id="{02BCA917-39B9-4875-B079-BCE8A7A0E9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79" name="文本框 78">
              <a:extLst>
                <a:ext uri="{FF2B5EF4-FFF2-40B4-BE49-F238E27FC236}">
                  <a16:creationId xmlns:a16="http://schemas.microsoft.com/office/drawing/2014/main" id="{7C1D32F0-7D61-459B-806C-1B3768830A66}"/>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4.</a:t>
              </a:r>
              <a:r>
                <a:rPr lang="zh-CN" altLang="en-US" sz="2400" dirty="0">
                  <a:solidFill>
                    <a:srgbClr val="354964"/>
                  </a:solidFill>
                  <a:latin typeface="文悦古体仿宋 (非商业用途)" pitchFamily="50" charset="-122"/>
                  <a:ea typeface="文悦古体仿宋 (非商业用途)" pitchFamily="50" charset="-122"/>
                </a:rPr>
                <a:t>感想与收获</a:t>
              </a:r>
            </a:p>
          </p:txBody>
        </p:sp>
      </p:grpSp>
      <p:sp>
        <p:nvSpPr>
          <p:cNvPr id="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E37687F8-FEB1-4467-BFF4-232B836249A5}"/>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2" name="文本框 11">
            <a:extLst>
              <a:ext uri="{FF2B5EF4-FFF2-40B4-BE49-F238E27FC236}">
                <a16:creationId xmlns:a16="http://schemas.microsoft.com/office/drawing/2014/main" id="{7DFD83C9-9A88-4FFE-A054-F83B6D92207C}"/>
              </a:ext>
            </a:extLst>
          </p:cNvPr>
          <p:cNvSpPr txBox="1"/>
          <p:nvPr/>
        </p:nvSpPr>
        <p:spPr>
          <a:xfrm>
            <a:off x="1683464" y="1537489"/>
            <a:ext cx="8913887" cy="3912097"/>
          </a:xfrm>
          <a:prstGeom prst="rect">
            <a:avLst/>
          </a:prstGeom>
          <a:noFill/>
        </p:spPr>
        <p:txBody>
          <a:bodyPr wrap="square" rtlCol="0">
            <a:spAutoFit/>
          </a:bodyPr>
          <a:lstStyle/>
          <a:p>
            <a:pPr>
              <a:lnSpc>
                <a:spcPct val="150000"/>
              </a:lnSpc>
            </a:pPr>
            <a:r>
              <a:rPr lang="en-US" altLang="zh-CN" sz="2400" dirty="0">
                <a:solidFill>
                  <a:schemeClr val="bg1"/>
                </a:solidFill>
                <a:ea typeface="文悦古体仿宋 (非商业用途)"/>
              </a:rPr>
              <a:t>1.  </a:t>
            </a:r>
            <a:r>
              <a:rPr lang="zh-CN" altLang="en-US" sz="2400" dirty="0">
                <a:solidFill>
                  <a:schemeClr val="bg1"/>
                </a:solidFill>
                <a:ea typeface="文悦古体仿宋 (非商业用途)"/>
              </a:rPr>
              <a:t>了解掌握了一些</a:t>
            </a:r>
            <a:r>
              <a:rPr lang="en-US" altLang="zh-CN" sz="2400" dirty="0">
                <a:solidFill>
                  <a:schemeClr val="bg1"/>
                </a:solidFill>
                <a:ea typeface="文悦古体仿宋 (非商业用途)"/>
              </a:rPr>
              <a:t>MATLAB</a:t>
            </a:r>
            <a:r>
              <a:rPr lang="zh-CN" altLang="en-US" sz="2400" dirty="0">
                <a:solidFill>
                  <a:schemeClr val="bg1"/>
                </a:solidFill>
                <a:ea typeface="文悦古体仿宋 (非商业用途)"/>
              </a:rPr>
              <a:t>的基本编程方法，如滤波、画图、分帧、求短时能量等等，对傅里叶变换有了更深的理解。</a:t>
            </a:r>
            <a:endParaRPr lang="en-US" altLang="zh-CN" sz="2400" dirty="0">
              <a:solidFill>
                <a:schemeClr val="bg1"/>
              </a:solidFill>
              <a:ea typeface="文悦古体仿宋 (非商业用途)"/>
            </a:endParaRPr>
          </a:p>
          <a:p>
            <a:pPr>
              <a:lnSpc>
                <a:spcPct val="150000"/>
              </a:lnSpc>
            </a:pPr>
            <a:r>
              <a:rPr lang="en-US" altLang="zh-CN" sz="2400" dirty="0">
                <a:solidFill>
                  <a:schemeClr val="bg1"/>
                </a:solidFill>
                <a:ea typeface="文悦古体仿宋 (非商业用途)"/>
              </a:rPr>
              <a:t>2.  </a:t>
            </a:r>
            <a:r>
              <a:rPr lang="zh-CN" altLang="en-US" sz="2400" dirty="0">
                <a:solidFill>
                  <a:schemeClr val="bg1"/>
                </a:solidFill>
                <a:ea typeface="文悦古体仿宋 (非商业用途)"/>
              </a:rPr>
              <a:t>锻炼了我们的团队精神、合作能力、自主学习能力、独立思考能力等。</a:t>
            </a:r>
            <a:endParaRPr lang="en-US" altLang="zh-CN" sz="2400" dirty="0">
              <a:solidFill>
                <a:schemeClr val="bg1"/>
              </a:solidFill>
              <a:ea typeface="文悦古体仿宋 (非商业用途)"/>
            </a:endParaRPr>
          </a:p>
          <a:p>
            <a:pPr>
              <a:lnSpc>
                <a:spcPct val="150000"/>
              </a:lnSpc>
            </a:pPr>
            <a:r>
              <a:rPr lang="en-US" altLang="zh-CN" sz="2400" kern="1200" dirty="0">
                <a:solidFill>
                  <a:schemeClr val="bg1"/>
                </a:solidFill>
                <a:ea typeface="文悦古体仿宋 (非商业用途)"/>
              </a:rPr>
              <a:t>3.  </a:t>
            </a:r>
            <a:r>
              <a:rPr lang="zh-CN" altLang="en-US" sz="2400" kern="1200" dirty="0">
                <a:solidFill>
                  <a:schemeClr val="bg1"/>
                </a:solidFill>
                <a:ea typeface="文悦古体仿宋 (非商业用途)"/>
              </a:rPr>
              <a:t>本次实践过程中虽然遇到了许多问题，但通过尝试各种方法最终完成任务是非常有成就感的。</a:t>
            </a:r>
            <a:r>
              <a:rPr lang="en-US" altLang="zh-CN" sz="2400" kern="1200" dirty="0">
                <a:solidFill>
                  <a:schemeClr val="bg1"/>
                </a:solidFill>
                <a:ea typeface="文悦古体仿宋 (非商业用途)"/>
              </a:rPr>
              <a:t>MATLAB</a:t>
            </a:r>
            <a:r>
              <a:rPr lang="zh-CN" altLang="en-US" sz="2400" kern="1200" dirty="0">
                <a:solidFill>
                  <a:schemeClr val="bg1"/>
                </a:solidFill>
                <a:ea typeface="文悦古体仿宋 (非商业用途)"/>
              </a:rPr>
              <a:t>是一个功能强大的高效编程语言，深度学习</a:t>
            </a:r>
            <a:r>
              <a:rPr lang="en-US" altLang="zh-CN" sz="2400" kern="1200" dirty="0">
                <a:solidFill>
                  <a:schemeClr val="bg1"/>
                </a:solidFill>
                <a:ea typeface="文悦古体仿宋 (非商业用途)"/>
              </a:rPr>
              <a:t>MATLAB</a:t>
            </a:r>
            <a:r>
              <a:rPr lang="zh-CN" altLang="en-US" sz="2400" kern="1200" dirty="0">
                <a:solidFill>
                  <a:schemeClr val="bg1"/>
                </a:solidFill>
                <a:ea typeface="文悦古体仿宋 (非商业用途)"/>
              </a:rPr>
              <a:t>仍需一个漫长的过程。</a:t>
            </a:r>
          </a:p>
        </p:txBody>
      </p:sp>
      <p:pic>
        <p:nvPicPr>
          <p:cNvPr id="81" name="Picture 4" descr="logo1">
            <a:extLst>
              <a:ext uri="{FF2B5EF4-FFF2-40B4-BE49-F238E27FC236}">
                <a16:creationId xmlns:a16="http://schemas.microsoft.com/office/drawing/2014/main" id="{194778B2-C486-4734-A3AA-D86FA103D5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431" y="365995"/>
            <a:ext cx="1110199" cy="99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8418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0B0625B-9615-4693-A2C0-9A3B6B53CE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1046749" y="-4090737"/>
            <a:ext cx="14522422" cy="7628021"/>
          </a:xfrm>
          <a:prstGeom prst="rect">
            <a:avLst/>
          </a:prstGeom>
        </p:spPr>
      </p:pic>
      <p:pic>
        <p:nvPicPr>
          <p:cNvPr id="11" name="图片 10">
            <a:extLst>
              <a:ext uri="{FF2B5EF4-FFF2-40B4-BE49-F238E27FC236}">
                <a16:creationId xmlns:a16="http://schemas.microsoft.com/office/drawing/2014/main" id="{17FA494E-D49C-4480-957B-D1B13E0B22DA}"/>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30000"/>
                    </a14:imgEffect>
                  </a14:imgLayer>
                </a14:imgProps>
              </a:ext>
              <a:ext uri="{28A0092B-C50C-407E-A947-70E740481C1C}">
                <a14:useLocalDpi xmlns:a14="http://schemas.microsoft.com/office/drawing/2010/main"/>
              </a:ext>
            </a:extLst>
          </a:blip>
          <a:stretch>
            <a:fillRect/>
          </a:stretch>
        </p:blipFill>
        <p:spPr>
          <a:xfrm>
            <a:off x="-1046749" y="4637388"/>
            <a:ext cx="15761148" cy="4441224"/>
          </a:xfrm>
          <a:prstGeom prst="rect">
            <a:avLst/>
          </a:prstGeom>
        </p:spPr>
      </p:pic>
      <p:pic>
        <p:nvPicPr>
          <p:cNvPr id="17" name="图片 16">
            <a:extLst>
              <a:ext uri="{FF2B5EF4-FFF2-40B4-BE49-F238E27FC236}">
                <a16:creationId xmlns:a16="http://schemas.microsoft.com/office/drawing/2014/main" id="{53507A11-9AD4-4586-977D-9963083809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326020" y="-2224715"/>
            <a:ext cx="7776885" cy="11471962"/>
          </a:xfrm>
          <a:prstGeom prst="rect">
            <a:avLst/>
          </a:prstGeom>
        </p:spPr>
      </p:pic>
      <p:pic>
        <p:nvPicPr>
          <p:cNvPr id="13" name="图片 12">
            <a:extLst>
              <a:ext uri="{FF2B5EF4-FFF2-40B4-BE49-F238E27FC236}">
                <a16:creationId xmlns:a16="http://schemas.microsoft.com/office/drawing/2014/main" id="{C7FB9A57-4838-49D3-839E-AAA640B1FE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1908" y="-1358079"/>
            <a:ext cx="8611737" cy="4316724"/>
          </a:xfrm>
          <a:prstGeom prst="rect">
            <a:avLst/>
          </a:prstGeom>
        </p:spPr>
      </p:pic>
      <p:sp>
        <p:nvSpPr>
          <p:cNvPr id="25" name="文本框 24">
            <a:extLst>
              <a:ext uri="{FF2B5EF4-FFF2-40B4-BE49-F238E27FC236}">
                <a16:creationId xmlns:a16="http://schemas.microsoft.com/office/drawing/2014/main" id="{2946E631-AB24-4EBB-B735-2DE2EA860A80}"/>
              </a:ext>
            </a:extLst>
          </p:cNvPr>
          <p:cNvSpPr txBox="1"/>
          <p:nvPr/>
        </p:nvSpPr>
        <p:spPr>
          <a:xfrm>
            <a:off x="2799264" y="2038743"/>
            <a:ext cx="6593472" cy="1862048"/>
          </a:xfrm>
          <a:prstGeom prst="rect">
            <a:avLst/>
          </a:prstGeom>
          <a:noFill/>
        </p:spPr>
        <p:txBody>
          <a:bodyPr wrap="none" rtlCol="0">
            <a:spAutoFit/>
          </a:bodyPr>
          <a:lstStyle/>
          <a:p>
            <a:pPr algn="ctr"/>
            <a:r>
              <a:rPr lang="en-US" altLang="zh-CN" sz="11500" dirty="0">
                <a:solidFill>
                  <a:srgbClr val="354964"/>
                </a:solidFill>
                <a:latin typeface="文悦古体仿宋 (非商业用途)" pitchFamily="50" charset="-122"/>
                <a:ea typeface="文悦古体仿宋 (非商业用途)" pitchFamily="50" charset="-122"/>
              </a:rPr>
              <a:t>Thank you</a:t>
            </a:r>
            <a:endParaRPr lang="zh-CN" altLang="en-US" sz="11500" dirty="0">
              <a:solidFill>
                <a:srgbClr val="354964"/>
              </a:solidFill>
              <a:latin typeface="文悦古体仿宋 (非商业用途)" pitchFamily="50" charset="-122"/>
              <a:ea typeface="文悦古体仿宋 (非商业用途)" pitchFamily="50" charset="-122"/>
            </a:endParaRPr>
          </a:p>
        </p:txBody>
      </p:sp>
      <p:sp>
        <p:nvSpPr>
          <p:cNvPr id="29" name="TextBox 67">
            <a:extLst>
              <a:ext uri="{FF2B5EF4-FFF2-40B4-BE49-F238E27FC236}">
                <a16:creationId xmlns:a16="http://schemas.microsoft.com/office/drawing/2014/main" id="{CDDE52C3-09A0-4F07-9CF9-25FAAD3F72AC}"/>
              </a:ext>
            </a:extLst>
          </p:cNvPr>
          <p:cNvSpPr txBox="1"/>
          <p:nvPr/>
        </p:nvSpPr>
        <p:spPr>
          <a:xfrm>
            <a:off x="1744727" y="3819409"/>
            <a:ext cx="8702545" cy="1825756"/>
          </a:xfrm>
          <a:prstGeom prst="rect">
            <a:avLst/>
          </a:prstGeom>
          <a:noFill/>
        </p:spPr>
        <p:txBody>
          <a:bodyPr wrap="square" rtlCol="0">
            <a:spAutoFit/>
          </a:bodyPr>
          <a:lstStyle/>
          <a:p>
            <a:pPr algn="ctr">
              <a:lnSpc>
                <a:spcPct val="120000"/>
              </a:lnSpc>
            </a:pPr>
            <a:r>
              <a:rPr lang="zh-CN" altLang="en-US" sz="3200" dirty="0">
                <a:solidFill>
                  <a:schemeClr val="tx1">
                    <a:lumMod val="50000"/>
                    <a:lumOff val="50000"/>
                  </a:schemeClr>
                </a:solidFill>
                <a:latin typeface="Castro Script PERSONAL USE ONLY" panose="02000000000000000000" pitchFamily="2" charset="0"/>
              </a:rPr>
              <a:t>分工：黄冰心：拨号音识别代码、</a:t>
            </a:r>
            <a:r>
              <a:rPr lang="en-US" altLang="zh-CN" sz="3200" dirty="0">
                <a:solidFill>
                  <a:schemeClr val="tx1">
                    <a:lumMod val="50000"/>
                    <a:lumOff val="50000"/>
                  </a:schemeClr>
                </a:solidFill>
                <a:latin typeface="Castro Script PERSONAL USE ONLY" panose="02000000000000000000" pitchFamily="2" charset="0"/>
              </a:rPr>
              <a:t>PPT</a:t>
            </a:r>
            <a:r>
              <a:rPr lang="zh-CN" altLang="en-US" sz="3200" dirty="0">
                <a:solidFill>
                  <a:schemeClr val="tx1">
                    <a:lumMod val="50000"/>
                    <a:lumOff val="50000"/>
                  </a:schemeClr>
                </a:solidFill>
                <a:latin typeface="Castro Script PERSONAL USE ONLY" panose="02000000000000000000" pitchFamily="2" charset="0"/>
              </a:rPr>
              <a:t>文稿</a:t>
            </a:r>
            <a:endParaRPr lang="en-US" altLang="zh-CN" sz="3200" dirty="0">
              <a:solidFill>
                <a:schemeClr val="tx1">
                  <a:lumMod val="50000"/>
                  <a:lumOff val="50000"/>
                </a:schemeClr>
              </a:solidFill>
              <a:latin typeface="Castro Script PERSONAL USE ONLY" panose="02000000000000000000" pitchFamily="2" charset="0"/>
            </a:endParaRPr>
          </a:p>
          <a:p>
            <a:pPr algn="ctr">
              <a:lnSpc>
                <a:spcPct val="120000"/>
              </a:lnSpc>
            </a:pPr>
            <a:r>
              <a:rPr lang="zh-CN" altLang="en-US" sz="3200" dirty="0">
                <a:solidFill>
                  <a:schemeClr val="tx1">
                    <a:lumMod val="50000"/>
                    <a:lumOff val="50000"/>
                  </a:schemeClr>
                </a:solidFill>
                <a:latin typeface="Castro Script PERSONAL USE ONLY" panose="02000000000000000000" pitchFamily="2" charset="0"/>
              </a:rPr>
              <a:t>      张思嘉：滤波器代码、</a:t>
            </a:r>
            <a:r>
              <a:rPr lang="en-US" altLang="zh-CN" sz="3200" dirty="0">
                <a:solidFill>
                  <a:schemeClr val="tx1">
                    <a:lumMod val="50000"/>
                    <a:lumOff val="50000"/>
                  </a:schemeClr>
                </a:solidFill>
                <a:latin typeface="Castro Script PERSONAL USE ONLY" panose="02000000000000000000" pitchFamily="2" charset="0"/>
              </a:rPr>
              <a:t>PPT</a:t>
            </a:r>
            <a:r>
              <a:rPr lang="zh-CN" altLang="en-US" sz="3200" dirty="0">
                <a:solidFill>
                  <a:schemeClr val="tx1">
                    <a:lumMod val="50000"/>
                    <a:lumOff val="50000"/>
                  </a:schemeClr>
                </a:solidFill>
                <a:latin typeface="Castro Script PERSONAL USE ONLY" panose="02000000000000000000" pitchFamily="2" charset="0"/>
              </a:rPr>
              <a:t>排版</a:t>
            </a:r>
            <a:endParaRPr lang="en-US" altLang="zh-CN" sz="3200" dirty="0">
              <a:solidFill>
                <a:schemeClr val="tx1">
                  <a:lumMod val="50000"/>
                  <a:lumOff val="50000"/>
                </a:schemeClr>
              </a:solidFill>
              <a:latin typeface="Castro Script PERSONAL USE ONLY" panose="02000000000000000000" pitchFamily="2" charset="0"/>
            </a:endParaRPr>
          </a:p>
          <a:p>
            <a:pPr algn="ctr">
              <a:lnSpc>
                <a:spcPct val="120000"/>
              </a:lnSpc>
            </a:pPr>
            <a:r>
              <a:rPr lang="zh-CN" altLang="en-US" sz="3200" dirty="0">
                <a:solidFill>
                  <a:schemeClr val="tx1">
                    <a:lumMod val="50000"/>
                    <a:lumOff val="50000"/>
                  </a:schemeClr>
                </a:solidFill>
                <a:latin typeface="Castro Script PERSONAL USE ONLY" panose="02000000000000000000" pitchFamily="2" charset="0"/>
              </a:rPr>
              <a:t>其余部分共同完成</a:t>
            </a:r>
            <a:endParaRPr lang="en-US" sz="3200" dirty="0">
              <a:solidFill>
                <a:schemeClr val="tx1">
                  <a:lumMod val="50000"/>
                  <a:lumOff val="50000"/>
                </a:schemeClr>
              </a:solidFill>
              <a:latin typeface="Castro Script PERSONAL USE ONLY" panose="02000000000000000000" pitchFamily="2" charset="0"/>
            </a:endParaRPr>
          </a:p>
        </p:txBody>
      </p:sp>
    </p:spTree>
    <p:extLst>
      <p:ext uri="{BB962C8B-B14F-4D97-AF65-F5344CB8AC3E}">
        <p14:creationId xmlns:p14="http://schemas.microsoft.com/office/powerpoint/2010/main" val="2616137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8E2654-A3A7-4BA6-8008-2C10EBFEB0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6677" y="-4026567"/>
            <a:ext cx="20972761" cy="14854988"/>
          </a:xfrm>
          <a:prstGeom prst="rect">
            <a:avLst/>
          </a:prstGeom>
        </p:spPr>
      </p:pic>
      <p:pic>
        <p:nvPicPr>
          <p:cNvPr id="22" name="图片 21">
            <a:extLst>
              <a:ext uri="{FF2B5EF4-FFF2-40B4-BE49-F238E27FC236}">
                <a16:creationId xmlns:a16="http://schemas.microsoft.com/office/drawing/2014/main" id="{D146C17B-1F0B-4D58-8868-070CBB36D6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0665896">
            <a:off x="-1230229" y="-4613943"/>
            <a:ext cx="15529042" cy="7784097"/>
          </a:xfrm>
          <a:prstGeom prst="rect">
            <a:avLst/>
          </a:prstGeom>
        </p:spPr>
      </p:pic>
      <p:pic>
        <p:nvPicPr>
          <p:cNvPr id="5" name="图片 4">
            <a:extLst>
              <a:ext uri="{FF2B5EF4-FFF2-40B4-BE49-F238E27FC236}">
                <a16:creationId xmlns:a16="http://schemas.microsoft.com/office/drawing/2014/main" id="{15D3566C-DB5B-41B0-85C4-CDB9AC22AD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230229" y="2582778"/>
            <a:ext cx="15529042" cy="7784097"/>
          </a:xfrm>
          <a:prstGeom prst="rect">
            <a:avLst/>
          </a:prstGeom>
        </p:spPr>
      </p:pic>
      <p:pic>
        <p:nvPicPr>
          <p:cNvPr id="23" name="图片 22">
            <a:extLst>
              <a:ext uri="{FF2B5EF4-FFF2-40B4-BE49-F238E27FC236}">
                <a16:creationId xmlns:a16="http://schemas.microsoft.com/office/drawing/2014/main" id="{A81E01B0-C8D2-4222-8EAA-812197CD6E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flipH="1">
            <a:off x="2326020" y="-2224715"/>
            <a:ext cx="7776885" cy="11471962"/>
          </a:xfrm>
          <a:prstGeom prst="rect">
            <a:avLst/>
          </a:prstGeom>
        </p:spPr>
      </p:pic>
      <p:sp>
        <p:nvSpPr>
          <p:cNvPr id="8" name="文本框 7">
            <a:extLst>
              <a:ext uri="{FF2B5EF4-FFF2-40B4-BE49-F238E27FC236}">
                <a16:creationId xmlns:a16="http://schemas.microsoft.com/office/drawing/2014/main" id="{9B4962AF-A012-44CA-AC87-CFC0261ACE01}"/>
              </a:ext>
            </a:extLst>
          </p:cNvPr>
          <p:cNvSpPr txBox="1"/>
          <p:nvPr/>
        </p:nvSpPr>
        <p:spPr>
          <a:xfrm>
            <a:off x="4669167" y="1088422"/>
            <a:ext cx="2853666" cy="1107996"/>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Contents</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grpSp>
        <p:nvGrpSpPr>
          <p:cNvPr id="12" name="组合 11">
            <a:extLst>
              <a:ext uri="{FF2B5EF4-FFF2-40B4-BE49-F238E27FC236}">
                <a16:creationId xmlns:a16="http://schemas.microsoft.com/office/drawing/2014/main" id="{BBA8982A-2AC7-4377-BB74-C8BC62344866}"/>
              </a:ext>
            </a:extLst>
          </p:cNvPr>
          <p:cNvGrpSpPr/>
          <p:nvPr/>
        </p:nvGrpSpPr>
        <p:grpSpPr>
          <a:xfrm>
            <a:off x="1387643" y="2403919"/>
            <a:ext cx="4283242" cy="523220"/>
            <a:chOff x="1459832" y="2326104"/>
            <a:chExt cx="4283242" cy="523220"/>
          </a:xfrm>
        </p:grpSpPr>
        <p:pic>
          <p:nvPicPr>
            <p:cNvPr id="10" name="图片 9">
              <a:extLst>
                <a:ext uri="{FF2B5EF4-FFF2-40B4-BE49-F238E27FC236}">
                  <a16:creationId xmlns:a16="http://schemas.microsoft.com/office/drawing/2014/main" id="{C7F21604-895A-4C40-B8E6-51291FFA1AF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1" name="文本框 10">
              <a:extLst>
                <a:ext uri="{FF2B5EF4-FFF2-40B4-BE49-F238E27FC236}">
                  <a16:creationId xmlns:a16="http://schemas.microsoft.com/office/drawing/2014/main" id="{A51C7AF8-6C44-4F07-B1CB-2EED9E719C59}"/>
                </a:ext>
              </a:extLst>
            </p:cNvPr>
            <p:cNvSpPr txBox="1"/>
            <p:nvPr/>
          </p:nvSpPr>
          <p:spPr>
            <a:xfrm>
              <a:off x="1583369" y="2326104"/>
              <a:ext cx="3758651" cy="52322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1.</a:t>
              </a:r>
              <a:r>
                <a:rPr lang="zh-CN" altLang="en-US" sz="2800" dirty="0">
                  <a:solidFill>
                    <a:srgbClr val="354964"/>
                  </a:solidFill>
                  <a:latin typeface="文悦古体仿宋 (非商业用途)" pitchFamily="50" charset="-122"/>
                  <a:ea typeface="文悦古体仿宋 (非商业用途)" pitchFamily="50" charset="-122"/>
                </a:rPr>
                <a:t>基本实现过程</a:t>
              </a:r>
            </a:p>
          </p:txBody>
        </p:sp>
      </p:grpSp>
      <p:grpSp>
        <p:nvGrpSpPr>
          <p:cNvPr id="13" name="组合 12">
            <a:extLst>
              <a:ext uri="{FF2B5EF4-FFF2-40B4-BE49-F238E27FC236}">
                <a16:creationId xmlns:a16="http://schemas.microsoft.com/office/drawing/2014/main" id="{3FBDE38A-45E3-4419-A7C1-1AC2444C1FF7}"/>
              </a:ext>
            </a:extLst>
          </p:cNvPr>
          <p:cNvGrpSpPr/>
          <p:nvPr/>
        </p:nvGrpSpPr>
        <p:grpSpPr>
          <a:xfrm>
            <a:off x="1387643" y="3940734"/>
            <a:ext cx="4283242" cy="523220"/>
            <a:chOff x="1459832" y="2326104"/>
            <a:chExt cx="4283242" cy="523220"/>
          </a:xfrm>
        </p:grpSpPr>
        <p:pic>
          <p:nvPicPr>
            <p:cNvPr id="14" name="图片 13">
              <a:extLst>
                <a:ext uri="{FF2B5EF4-FFF2-40B4-BE49-F238E27FC236}">
                  <a16:creationId xmlns:a16="http://schemas.microsoft.com/office/drawing/2014/main" id="{A211F477-B86D-48DF-BFA2-EF193A495C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5" name="文本框 14">
              <a:extLst>
                <a:ext uri="{FF2B5EF4-FFF2-40B4-BE49-F238E27FC236}">
                  <a16:creationId xmlns:a16="http://schemas.microsoft.com/office/drawing/2014/main" id="{DF83E16A-CD2D-4E3F-91FA-ED452F28FD42}"/>
                </a:ext>
              </a:extLst>
            </p:cNvPr>
            <p:cNvSpPr txBox="1"/>
            <p:nvPr/>
          </p:nvSpPr>
          <p:spPr>
            <a:xfrm>
              <a:off x="1583369" y="2326104"/>
              <a:ext cx="3758651" cy="52322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3.</a:t>
              </a:r>
              <a:r>
                <a:rPr lang="zh-CN" altLang="en-US" sz="2800" dirty="0">
                  <a:solidFill>
                    <a:srgbClr val="354964"/>
                  </a:solidFill>
                  <a:latin typeface="文悦古体仿宋 (非商业用途)" pitchFamily="50" charset="-122"/>
                  <a:ea typeface="文悦古体仿宋 (非商业用途)" pitchFamily="50" charset="-122"/>
                </a:rPr>
                <a:t>不足之处</a:t>
              </a:r>
            </a:p>
          </p:txBody>
        </p:sp>
      </p:grpSp>
      <p:grpSp>
        <p:nvGrpSpPr>
          <p:cNvPr id="16" name="组合 15">
            <a:extLst>
              <a:ext uri="{FF2B5EF4-FFF2-40B4-BE49-F238E27FC236}">
                <a16:creationId xmlns:a16="http://schemas.microsoft.com/office/drawing/2014/main" id="{CDE368F1-E766-4DF5-9EC4-D41EE9F2C974}"/>
              </a:ext>
            </a:extLst>
          </p:cNvPr>
          <p:cNvGrpSpPr/>
          <p:nvPr/>
        </p:nvGrpSpPr>
        <p:grpSpPr>
          <a:xfrm>
            <a:off x="6521117" y="2403919"/>
            <a:ext cx="4283242" cy="523220"/>
            <a:chOff x="1459832" y="2326104"/>
            <a:chExt cx="4283242" cy="523220"/>
          </a:xfrm>
        </p:grpSpPr>
        <p:pic>
          <p:nvPicPr>
            <p:cNvPr id="17" name="图片 16">
              <a:extLst>
                <a:ext uri="{FF2B5EF4-FFF2-40B4-BE49-F238E27FC236}">
                  <a16:creationId xmlns:a16="http://schemas.microsoft.com/office/drawing/2014/main" id="{3927D0D4-8BE3-4E91-8B72-78901EA39E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8" name="文本框 17">
              <a:extLst>
                <a:ext uri="{FF2B5EF4-FFF2-40B4-BE49-F238E27FC236}">
                  <a16:creationId xmlns:a16="http://schemas.microsoft.com/office/drawing/2014/main" id="{E1F82BA2-B842-4EF4-A55A-C6CB5282C3A7}"/>
                </a:ext>
              </a:extLst>
            </p:cNvPr>
            <p:cNvSpPr txBox="1"/>
            <p:nvPr/>
          </p:nvSpPr>
          <p:spPr>
            <a:xfrm>
              <a:off x="1583369" y="2326104"/>
              <a:ext cx="3758651" cy="52322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2.</a:t>
              </a:r>
              <a:r>
                <a:rPr lang="zh-CN" altLang="en-US" sz="2800" dirty="0">
                  <a:solidFill>
                    <a:srgbClr val="354964"/>
                  </a:solidFill>
                  <a:latin typeface="文悦古体仿宋 (非商业用途)" pitchFamily="50" charset="-122"/>
                  <a:ea typeface="文悦古体仿宋 (非商业用途)" pitchFamily="50" charset="-122"/>
                </a:rPr>
                <a:t>遇到的问题</a:t>
              </a:r>
            </a:p>
          </p:txBody>
        </p:sp>
      </p:grpSp>
      <p:grpSp>
        <p:nvGrpSpPr>
          <p:cNvPr id="19" name="组合 18">
            <a:extLst>
              <a:ext uri="{FF2B5EF4-FFF2-40B4-BE49-F238E27FC236}">
                <a16:creationId xmlns:a16="http://schemas.microsoft.com/office/drawing/2014/main" id="{CEDEF3B6-3708-4703-9FC6-F01F3EEDA956}"/>
              </a:ext>
            </a:extLst>
          </p:cNvPr>
          <p:cNvGrpSpPr/>
          <p:nvPr/>
        </p:nvGrpSpPr>
        <p:grpSpPr>
          <a:xfrm>
            <a:off x="6521117" y="3930862"/>
            <a:ext cx="4283242" cy="523220"/>
            <a:chOff x="1459832" y="2326104"/>
            <a:chExt cx="4283242" cy="523220"/>
          </a:xfrm>
        </p:grpSpPr>
        <p:pic>
          <p:nvPicPr>
            <p:cNvPr id="20" name="图片 19">
              <a:extLst>
                <a:ext uri="{FF2B5EF4-FFF2-40B4-BE49-F238E27FC236}">
                  <a16:creationId xmlns:a16="http://schemas.microsoft.com/office/drawing/2014/main" id="{6AF74154-3F17-4381-8E45-A3D087391E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1" name="文本框 20">
              <a:extLst>
                <a:ext uri="{FF2B5EF4-FFF2-40B4-BE49-F238E27FC236}">
                  <a16:creationId xmlns:a16="http://schemas.microsoft.com/office/drawing/2014/main" id="{50C03BB1-5D1A-44EF-B700-8DF1B3D55149}"/>
                </a:ext>
              </a:extLst>
            </p:cNvPr>
            <p:cNvSpPr txBox="1"/>
            <p:nvPr/>
          </p:nvSpPr>
          <p:spPr>
            <a:xfrm>
              <a:off x="1583369" y="2326104"/>
              <a:ext cx="3758651" cy="523220"/>
            </a:xfrm>
            <a:prstGeom prst="rect">
              <a:avLst/>
            </a:prstGeom>
            <a:noFill/>
          </p:spPr>
          <p:txBody>
            <a:bodyPr wrap="square" rtlCol="0">
              <a:spAutoFit/>
            </a:bodyPr>
            <a:lstStyle/>
            <a:p>
              <a:pPr algn="dist"/>
              <a:r>
                <a:rPr lang="en-US" altLang="zh-CN" sz="2800" dirty="0">
                  <a:solidFill>
                    <a:srgbClr val="354964"/>
                  </a:solidFill>
                  <a:latin typeface="文悦古体仿宋 (非商业用途)" pitchFamily="50" charset="-122"/>
                  <a:ea typeface="文悦古体仿宋 (非商业用途)" pitchFamily="50" charset="-122"/>
                </a:rPr>
                <a:t>4.</a:t>
              </a:r>
              <a:r>
                <a:rPr lang="zh-CN" altLang="en-US" sz="2800" dirty="0">
                  <a:solidFill>
                    <a:srgbClr val="354964"/>
                  </a:solidFill>
                  <a:latin typeface="文悦古体仿宋 (非商业用途)" pitchFamily="50" charset="-122"/>
                  <a:ea typeface="文悦古体仿宋 (非商业用途)" pitchFamily="50" charset="-122"/>
                </a:rPr>
                <a:t>感想与收获</a:t>
              </a:r>
            </a:p>
          </p:txBody>
        </p:sp>
      </p:grpSp>
    </p:spTree>
    <p:extLst>
      <p:ext uri="{BB962C8B-B14F-4D97-AF65-F5344CB8AC3E}">
        <p14:creationId xmlns:p14="http://schemas.microsoft.com/office/powerpoint/2010/main" val="2781350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8F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A3FFC5F-0F52-404A-A798-8D4E31FA99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2253" y="5280641"/>
            <a:ext cx="16555453" cy="2468885"/>
          </a:xfrm>
          <a:prstGeom prst="rect">
            <a:avLst/>
          </a:prstGeom>
        </p:spPr>
      </p:pic>
      <p:pic>
        <p:nvPicPr>
          <p:cNvPr id="20" name="图片 19">
            <a:extLst>
              <a:ext uri="{FF2B5EF4-FFF2-40B4-BE49-F238E27FC236}">
                <a16:creationId xmlns:a16="http://schemas.microsoft.com/office/drawing/2014/main" id="{7DBF2A06-C2BB-4CDB-9461-DEECCBA335B9}"/>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flipH="1">
            <a:off x="8792444" y="1444112"/>
            <a:ext cx="4539978" cy="4186345"/>
          </a:xfrm>
          <a:prstGeom prst="rect">
            <a:avLst/>
          </a:prstGeom>
        </p:spPr>
      </p:pic>
      <p:pic>
        <p:nvPicPr>
          <p:cNvPr id="19" name="图片 18">
            <a:extLst>
              <a:ext uri="{FF2B5EF4-FFF2-40B4-BE49-F238E27FC236}">
                <a16:creationId xmlns:a16="http://schemas.microsoft.com/office/drawing/2014/main" id="{8A85906D-9A1A-4ECD-A61E-EA0494462F8F}"/>
              </a:ext>
            </a:extLst>
          </p:cNvPr>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1383633" y="1846374"/>
            <a:ext cx="4539978" cy="4186345"/>
          </a:xfrm>
          <a:prstGeom prst="rect">
            <a:avLst/>
          </a:prstGeom>
        </p:spPr>
      </p:pic>
      <p:pic>
        <p:nvPicPr>
          <p:cNvPr id="9" name="图片 8">
            <a:extLst>
              <a:ext uri="{FF2B5EF4-FFF2-40B4-BE49-F238E27FC236}">
                <a16:creationId xmlns:a16="http://schemas.microsoft.com/office/drawing/2014/main" id="{C0B0625B-9615-4693-A2C0-9A3B6B53CE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a:off x="-1046749" y="-4090737"/>
            <a:ext cx="14522422" cy="7628021"/>
          </a:xfrm>
          <a:prstGeom prst="rect">
            <a:avLst/>
          </a:prstGeom>
        </p:spPr>
      </p:pic>
      <p:pic>
        <p:nvPicPr>
          <p:cNvPr id="17" name="图片 16">
            <a:extLst>
              <a:ext uri="{FF2B5EF4-FFF2-40B4-BE49-F238E27FC236}">
                <a16:creationId xmlns:a16="http://schemas.microsoft.com/office/drawing/2014/main" id="{53507A11-9AD4-4586-977D-9963083809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2326020" y="-2224715"/>
            <a:ext cx="7776885" cy="11471962"/>
          </a:xfrm>
          <a:prstGeom prst="rect">
            <a:avLst/>
          </a:prstGeom>
        </p:spPr>
      </p:pic>
      <p:pic>
        <p:nvPicPr>
          <p:cNvPr id="13" name="图片 12">
            <a:extLst>
              <a:ext uri="{FF2B5EF4-FFF2-40B4-BE49-F238E27FC236}">
                <a16:creationId xmlns:a16="http://schemas.microsoft.com/office/drawing/2014/main" id="{C7FB9A57-4838-49D3-839E-AAA640B1FE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3867051" y="-1358079"/>
            <a:ext cx="8611737" cy="4316724"/>
          </a:xfrm>
          <a:prstGeom prst="rect">
            <a:avLst/>
          </a:prstGeom>
        </p:spPr>
      </p:pic>
      <p:sp>
        <p:nvSpPr>
          <p:cNvPr id="25" name="文本框 24">
            <a:extLst>
              <a:ext uri="{FF2B5EF4-FFF2-40B4-BE49-F238E27FC236}">
                <a16:creationId xmlns:a16="http://schemas.microsoft.com/office/drawing/2014/main" id="{2946E631-AB24-4EBB-B735-2DE2EA860A80}"/>
              </a:ext>
            </a:extLst>
          </p:cNvPr>
          <p:cNvSpPr txBox="1"/>
          <p:nvPr/>
        </p:nvSpPr>
        <p:spPr>
          <a:xfrm>
            <a:off x="3402726" y="2809135"/>
            <a:ext cx="5323893" cy="1323439"/>
          </a:xfrm>
          <a:prstGeom prst="rect">
            <a:avLst/>
          </a:prstGeom>
          <a:noFill/>
        </p:spPr>
        <p:txBody>
          <a:bodyPr wrap="none" rtlCol="0">
            <a:spAutoFit/>
          </a:bodyPr>
          <a:lstStyle/>
          <a:p>
            <a:pPr algn="ctr"/>
            <a:r>
              <a:rPr lang="en-US" altLang="zh-CN" sz="8000" dirty="0">
                <a:solidFill>
                  <a:srgbClr val="354964"/>
                </a:solidFill>
                <a:latin typeface="文悦古体仿宋 (非商业用途)" pitchFamily="50" charset="-122"/>
                <a:ea typeface="文悦古体仿宋 (非商业用途)" pitchFamily="50" charset="-122"/>
              </a:rPr>
              <a:t>PART ONE</a:t>
            </a:r>
            <a:endParaRPr lang="zh-CN" altLang="en-US" sz="8000" dirty="0">
              <a:solidFill>
                <a:srgbClr val="354964"/>
              </a:solidFill>
              <a:latin typeface="文悦古体仿宋 (非商业用途)" pitchFamily="50" charset="-122"/>
              <a:ea typeface="文悦古体仿宋 (非商业用途)" pitchFamily="50" charset="-122"/>
            </a:endParaRPr>
          </a:p>
        </p:txBody>
      </p:sp>
      <p:sp>
        <p:nvSpPr>
          <p:cNvPr id="26" name="文本框 25">
            <a:extLst>
              <a:ext uri="{FF2B5EF4-FFF2-40B4-BE49-F238E27FC236}">
                <a16:creationId xmlns:a16="http://schemas.microsoft.com/office/drawing/2014/main" id="{4BFE369F-673B-491E-8A3A-23E01406CC10}"/>
              </a:ext>
            </a:extLst>
          </p:cNvPr>
          <p:cNvSpPr txBox="1"/>
          <p:nvPr/>
        </p:nvSpPr>
        <p:spPr>
          <a:xfrm>
            <a:off x="4623967" y="1901203"/>
            <a:ext cx="3050451" cy="1107996"/>
          </a:xfrm>
          <a:prstGeom prst="rect">
            <a:avLst/>
          </a:prstGeom>
          <a:noFill/>
        </p:spPr>
        <p:txBody>
          <a:bodyPr wrap="none" rtlCol="0">
            <a:spAutoFit/>
          </a:bodyPr>
          <a:lstStyle/>
          <a:p>
            <a:pPr algn="ctr"/>
            <a:r>
              <a:rPr lang="en-US" altLang="zh-CN"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rPr>
              <a:t>MATLAB</a:t>
            </a:r>
            <a:endParaRPr lang="zh-CN" altLang="en-US" sz="6600" dirty="0">
              <a:solidFill>
                <a:srgbClr val="D6B78F"/>
              </a:solidFill>
              <a:effectLst>
                <a:outerShdw blurRad="38100" dist="38100" dir="2700000" algn="tl">
                  <a:srgbClr val="000000">
                    <a:alpha val="43137"/>
                  </a:srgbClr>
                </a:outerShdw>
              </a:effectLst>
              <a:latin typeface="Castro Script PERSONAL USE ONLY" panose="02000000000000000000" pitchFamily="2" charset="0"/>
            </a:endParaRPr>
          </a:p>
        </p:txBody>
      </p:sp>
      <p:pic>
        <p:nvPicPr>
          <p:cNvPr id="28" name="图片 27">
            <a:extLst>
              <a:ext uri="{FF2B5EF4-FFF2-40B4-BE49-F238E27FC236}">
                <a16:creationId xmlns:a16="http://schemas.microsoft.com/office/drawing/2014/main" id="{A4DADEEF-29C7-4DD2-9635-62E25947B81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015104" y="4648670"/>
            <a:ext cx="2538290" cy="58676"/>
          </a:xfrm>
          <a:prstGeom prst="rect">
            <a:avLst/>
          </a:prstGeom>
        </p:spPr>
      </p:pic>
      <p:sp>
        <p:nvSpPr>
          <p:cNvPr id="29" name="TextBox 67">
            <a:extLst>
              <a:ext uri="{FF2B5EF4-FFF2-40B4-BE49-F238E27FC236}">
                <a16:creationId xmlns:a16="http://schemas.microsoft.com/office/drawing/2014/main" id="{CDDE52C3-09A0-4F07-9CF9-25FAAD3F72AC}"/>
              </a:ext>
            </a:extLst>
          </p:cNvPr>
          <p:cNvSpPr txBox="1"/>
          <p:nvPr/>
        </p:nvSpPr>
        <p:spPr>
          <a:xfrm>
            <a:off x="3609815" y="4096216"/>
            <a:ext cx="5182630" cy="644857"/>
          </a:xfrm>
          <a:prstGeom prst="rect">
            <a:avLst/>
          </a:prstGeom>
          <a:noFill/>
        </p:spPr>
        <p:txBody>
          <a:bodyPr wrap="square" rtlCol="0">
            <a:spAutoFit/>
          </a:bodyPr>
          <a:lstStyle/>
          <a:p>
            <a:pPr algn="ctr">
              <a:lnSpc>
                <a:spcPct val="120000"/>
              </a:lnSpc>
            </a:pPr>
            <a:r>
              <a:rPr lang="zh-CN" altLang="en-US" sz="3200" dirty="0">
                <a:solidFill>
                  <a:schemeClr val="tx1">
                    <a:lumMod val="50000"/>
                    <a:lumOff val="50000"/>
                  </a:schemeClr>
                </a:solidFill>
                <a:latin typeface="Castro Script PERSONAL USE ONLY" panose="02000000000000000000" pitchFamily="2" charset="0"/>
              </a:rPr>
              <a:t>基本实现过程</a:t>
            </a:r>
            <a:endParaRPr lang="en-US" sz="3200" dirty="0">
              <a:solidFill>
                <a:schemeClr val="tx1">
                  <a:lumMod val="50000"/>
                  <a:lumOff val="50000"/>
                </a:schemeClr>
              </a:solidFill>
              <a:latin typeface="Castro Script PERSONAL USE ONLY" panose="02000000000000000000" pitchFamily="2" charset="0"/>
            </a:endParaRPr>
          </a:p>
        </p:txBody>
      </p:sp>
      <p:pic>
        <p:nvPicPr>
          <p:cNvPr id="32" name="图片 31">
            <a:extLst>
              <a:ext uri="{FF2B5EF4-FFF2-40B4-BE49-F238E27FC236}">
                <a16:creationId xmlns:a16="http://schemas.microsoft.com/office/drawing/2014/main" id="{2909ED94-F78E-49CB-B362-689DFC676C0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47029" y="4805456"/>
            <a:ext cx="1297941" cy="1010209"/>
          </a:xfrm>
          <a:prstGeom prst="rect">
            <a:avLst/>
          </a:prstGeom>
        </p:spPr>
      </p:pic>
    </p:spTree>
    <p:extLst>
      <p:ext uri="{BB962C8B-B14F-4D97-AF65-F5344CB8AC3E}">
        <p14:creationId xmlns:p14="http://schemas.microsoft.com/office/powerpoint/2010/main" val="625420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693D6F9-F954-4C9F-8972-53FC657A9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9" name="图片 18">
            <a:extLst>
              <a:ext uri="{FF2B5EF4-FFF2-40B4-BE49-F238E27FC236}">
                <a16:creationId xmlns:a16="http://schemas.microsoft.com/office/drawing/2014/main" id="{E8C95C36-25B4-4878-BC6D-C8855F355E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20" name="矩形 19">
            <a:extLst>
              <a:ext uri="{FF2B5EF4-FFF2-40B4-BE49-F238E27FC236}">
                <a16:creationId xmlns:a16="http://schemas.microsoft.com/office/drawing/2014/main" id="{32E373D1-2F8B-47CE-8FEC-1B291E3FD4F5}"/>
              </a:ext>
            </a:extLst>
          </p:cNvPr>
          <p:cNvSpPr/>
          <p:nvPr/>
        </p:nvSpPr>
        <p:spPr>
          <a:xfrm>
            <a:off x="673768" y="719567"/>
            <a:ext cx="11249766" cy="5996379"/>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789DF727-9C77-41FF-9CAB-20EAD69C0EA9}"/>
              </a:ext>
            </a:extLst>
          </p:cNvPr>
          <p:cNvGrpSpPr/>
          <p:nvPr/>
        </p:nvGrpSpPr>
        <p:grpSpPr>
          <a:xfrm>
            <a:off x="4644188" y="477737"/>
            <a:ext cx="2903622" cy="582015"/>
            <a:chOff x="1459832" y="2326104"/>
            <a:chExt cx="4283242" cy="513348"/>
          </a:xfrm>
        </p:grpSpPr>
        <p:pic>
          <p:nvPicPr>
            <p:cNvPr id="22" name="图片 21">
              <a:extLst>
                <a:ext uri="{FF2B5EF4-FFF2-40B4-BE49-F238E27FC236}">
                  <a16:creationId xmlns:a16="http://schemas.microsoft.com/office/drawing/2014/main" id="{5CEC5CCB-E506-49A4-97ED-DE83F4B44C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23" name="文本框 22">
              <a:extLst>
                <a:ext uri="{FF2B5EF4-FFF2-40B4-BE49-F238E27FC236}">
                  <a16:creationId xmlns:a16="http://schemas.microsoft.com/office/drawing/2014/main" id="{A359466C-C78D-481F-B9C2-E1E7691D7AAB}"/>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基本实现过程</a:t>
              </a:r>
            </a:p>
          </p:txBody>
        </p:sp>
      </p:grpSp>
      <p:grpSp>
        <p:nvGrpSpPr>
          <p:cNvPr id="2" name="Group 1"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a:extLst>
              <a:ext uri="{FF2B5EF4-FFF2-40B4-BE49-F238E27FC236}">
                <a16:creationId xmlns:a16="http://schemas.microsoft.com/office/drawing/2014/main" id="{21642B6C-3836-4436-8E3B-4FA74FC9BE45}"/>
              </a:ext>
            </a:extLst>
          </p:cNvPr>
          <p:cNvGrpSpPr/>
          <p:nvPr/>
        </p:nvGrpSpPr>
        <p:grpSpPr>
          <a:xfrm>
            <a:off x="705761" y="1181232"/>
            <a:ext cx="5961717" cy="1754890"/>
            <a:chOff x="1109810" y="1480149"/>
            <a:chExt cx="4719591" cy="1754890"/>
          </a:xfrm>
        </p:grpSpPr>
        <p:sp>
          <p:nvSpPr>
            <p:cNvPr id="26" name="TextBox 25">
              <a:extLst>
                <a:ext uri="{FF2B5EF4-FFF2-40B4-BE49-F238E27FC236}">
                  <a16:creationId xmlns:a16="http://schemas.microsoft.com/office/drawing/2014/main" id="{2B3015C8-25A9-4987-BBCB-F10762C0B256}"/>
                </a:ext>
              </a:extLst>
            </p:cNvPr>
            <p:cNvSpPr txBox="1"/>
            <p:nvPr/>
          </p:nvSpPr>
          <p:spPr>
            <a:xfrm>
              <a:off x="1109810" y="1480149"/>
              <a:ext cx="4719591" cy="1422954"/>
            </a:xfrm>
            <a:prstGeom prst="rect">
              <a:avLst/>
            </a:prstGeom>
            <a:noFill/>
          </p:spPr>
          <p:txBody>
            <a:bodyPr wrap="square" rtlCol="0">
              <a:spAutoFit/>
            </a:bodyPr>
            <a:lstStyle/>
            <a:p>
              <a:pPr>
                <a:lnSpc>
                  <a:spcPct val="150000"/>
                </a:lnSpc>
              </a:pPr>
              <a:r>
                <a:rPr lang="zh-CN" altLang="en-US" sz="2000" dirty="0">
                  <a:solidFill>
                    <a:schemeClr val="bg1"/>
                  </a:solidFill>
                  <a:latin typeface="文悦古体仿宋 (非商业用途)" pitchFamily="50" charset="-122"/>
                  <a:ea typeface="文悦古体仿宋 (非商业用途)" pitchFamily="50" charset="-122"/>
                </a:rPr>
                <a:t>第一步：对数据取左声道（主要针对第二段音频），画出滤波前的按键音时域图和频域图（方便对比分析滤波效果）</a:t>
              </a:r>
              <a:endParaRPr lang="en-US" altLang="zh-CN" sz="2000" dirty="0">
                <a:solidFill>
                  <a:schemeClr val="bg1"/>
                </a:solidFill>
                <a:latin typeface="文悦古体仿宋 (非商业用途)" pitchFamily="50" charset="-122"/>
                <a:ea typeface="文悦古体仿宋 (非商业用途)" pitchFamily="50" charset="-122"/>
              </a:endParaRPr>
            </a:p>
          </p:txBody>
        </p:sp>
        <p:grpSp>
          <p:nvGrpSpPr>
            <p:cNvPr id="27" name="Group 26">
              <a:extLst>
                <a:ext uri="{FF2B5EF4-FFF2-40B4-BE49-F238E27FC236}">
                  <a16:creationId xmlns:a16="http://schemas.microsoft.com/office/drawing/2014/main" id="{9F1810F6-FC7C-496F-8D40-1ADF463B100E}"/>
                </a:ext>
              </a:extLst>
            </p:cNvPr>
            <p:cNvGrpSpPr/>
            <p:nvPr/>
          </p:nvGrpSpPr>
          <p:grpSpPr>
            <a:xfrm>
              <a:off x="1137979" y="3235039"/>
              <a:ext cx="603250" cy="0"/>
              <a:chOff x="7150100" y="3662052"/>
              <a:chExt cx="603250" cy="0"/>
            </a:xfrm>
          </p:grpSpPr>
          <p:cxnSp>
            <p:nvCxnSpPr>
              <p:cNvPr id="28" name="Straight Connector 27">
                <a:extLst>
                  <a:ext uri="{FF2B5EF4-FFF2-40B4-BE49-F238E27FC236}">
                    <a16:creationId xmlns:a16="http://schemas.microsoft.com/office/drawing/2014/main" id="{FAA628FA-636F-4A1F-AD32-22611CB415FE}"/>
                  </a:ext>
                </a:extLst>
              </p:cNvPr>
              <p:cNvCxnSpPr>
                <a:cxnSpLocks/>
              </p:cNvCxnSpPr>
              <p:nvPr/>
            </p:nvCxnSpPr>
            <p:spPr>
              <a:xfrm>
                <a:off x="7150100" y="3662052"/>
                <a:ext cx="336550" cy="0"/>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3E96655-B474-4248-9682-05EB2F756603}"/>
                  </a:ext>
                </a:extLst>
              </p:cNvPr>
              <p:cNvCxnSpPr>
                <a:cxnSpLocks/>
              </p:cNvCxnSpPr>
              <p:nvPr/>
            </p:nvCxnSpPr>
            <p:spPr>
              <a:xfrm>
                <a:off x="762000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3DBEEB-242E-42A6-A21A-DE36DC6D5F88}"/>
                  </a:ext>
                </a:extLst>
              </p:cNvPr>
              <p:cNvCxnSpPr>
                <a:cxnSpLocks/>
              </p:cNvCxnSpPr>
              <p:nvPr/>
            </p:nvCxnSpPr>
            <p:spPr>
              <a:xfrm>
                <a:off x="7753350" y="3662052"/>
                <a:ext cx="0" cy="0"/>
              </a:xfrm>
              <a:prstGeom prst="line">
                <a:avLst/>
              </a:prstGeom>
              <a:ln w="635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6"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4625F4FD-B783-4CFC-A3AB-F3F8F7B90E87}"/>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pic>
        <p:nvPicPr>
          <p:cNvPr id="10" name="图片占位符 9">
            <a:extLst>
              <a:ext uri="{FF2B5EF4-FFF2-40B4-BE49-F238E27FC236}">
                <a16:creationId xmlns:a16="http://schemas.microsoft.com/office/drawing/2014/main" id="{18997D75-CBD8-43EF-AF0E-1471400155B9}"/>
              </a:ext>
            </a:extLst>
          </p:cNvPr>
          <p:cNvPicPr>
            <a:picLocks noGrp="1" noChangeAspect="1"/>
          </p:cNvPicPr>
          <p:nvPr>
            <p:ph type="pic" sz="quarter" idx="10"/>
          </p:nvPr>
        </p:nvPicPr>
        <p:blipFill>
          <a:blip r:embed="rId6" cstate="screen">
            <a:extLst>
              <a:ext uri="{28A0092B-C50C-407E-A947-70E740481C1C}">
                <a14:useLocalDpi xmlns:a14="http://schemas.microsoft.com/office/drawing/2010/main"/>
              </a:ext>
            </a:extLst>
          </a:blip>
          <a:srcRect/>
          <a:stretch>
            <a:fillRect/>
          </a:stretch>
        </p:blipFill>
        <p:spPr/>
      </p:pic>
      <p:pic>
        <p:nvPicPr>
          <p:cNvPr id="24" name="图片 23">
            <a:extLst>
              <a:ext uri="{FF2B5EF4-FFF2-40B4-BE49-F238E27FC236}">
                <a16:creationId xmlns:a16="http://schemas.microsoft.com/office/drawing/2014/main" id="{FC5684D1-41C3-42D4-A694-929632125C5C}"/>
              </a:ext>
            </a:extLst>
          </p:cNvPr>
          <p:cNvPicPr>
            <a:picLocks noChangeAspect="1"/>
          </p:cNvPicPr>
          <p:nvPr/>
        </p:nvPicPr>
        <p:blipFill>
          <a:blip r:embed="rId7"/>
          <a:stretch>
            <a:fillRect/>
          </a:stretch>
        </p:blipFill>
        <p:spPr>
          <a:xfrm>
            <a:off x="768699" y="2729990"/>
            <a:ext cx="5529952" cy="3974913"/>
          </a:xfrm>
          <a:prstGeom prst="rect">
            <a:avLst/>
          </a:prstGeom>
        </p:spPr>
      </p:pic>
      <p:pic>
        <p:nvPicPr>
          <p:cNvPr id="25" name="图片 24">
            <a:extLst>
              <a:ext uri="{FF2B5EF4-FFF2-40B4-BE49-F238E27FC236}">
                <a16:creationId xmlns:a16="http://schemas.microsoft.com/office/drawing/2014/main" id="{A87F8275-1B92-42A1-A051-2D0A4843144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64421" y="2011765"/>
            <a:ext cx="5259113" cy="4693138"/>
          </a:xfrm>
          <a:prstGeom prst="rect">
            <a:avLst/>
          </a:prstGeom>
          <a:noFill/>
        </p:spPr>
      </p:pic>
    </p:spTree>
    <p:extLst>
      <p:ext uri="{BB962C8B-B14F-4D97-AF65-F5344CB8AC3E}">
        <p14:creationId xmlns:p14="http://schemas.microsoft.com/office/powerpoint/2010/main" val="355912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DAAE3D-A431-4865-ABD8-D75F4B309D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480D3C9E-65DE-4441-A3F6-789BE068F1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005" y="-341871"/>
            <a:ext cx="12272988" cy="6946726"/>
          </a:xfrm>
          <a:prstGeom prst="rect">
            <a:avLst/>
          </a:prstGeom>
        </p:spPr>
      </p:pic>
      <p:sp>
        <p:nvSpPr>
          <p:cNvPr id="9" name="矩形 8">
            <a:extLst>
              <a:ext uri="{FF2B5EF4-FFF2-40B4-BE49-F238E27FC236}">
                <a16:creationId xmlns:a16="http://schemas.microsoft.com/office/drawing/2014/main" id="{F7BD9CE0-0A20-449F-A0A6-B91763F417E4}"/>
              </a:ext>
            </a:extLst>
          </p:cNvPr>
          <p:cNvSpPr/>
          <p:nvPr/>
        </p:nvSpPr>
        <p:spPr>
          <a:xfrm>
            <a:off x="746710" y="999576"/>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a:extLst>
              <a:ext uri="{FF2B5EF4-FFF2-40B4-BE49-F238E27FC236}">
                <a16:creationId xmlns:a16="http://schemas.microsoft.com/office/drawing/2014/main" id="{F7E6E53F-F63F-4CEF-A5C3-F82CF6271C65}"/>
              </a:ext>
            </a:extLst>
          </p:cNvPr>
          <p:cNvGrpSpPr/>
          <p:nvPr/>
        </p:nvGrpSpPr>
        <p:grpSpPr>
          <a:xfrm>
            <a:off x="4644188" y="477737"/>
            <a:ext cx="2903622" cy="582015"/>
            <a:chOff x="1459832" y="2326104"/>
            <a:chExt cx="4283242" cy="513348"/>
          </a:xfrm>
        </p:grpSpPr>
        <p:pic>
          <p:nvPicPr>
            <p:cNvPr id="11" name="图片 10">
              <a:extLst>
                <a:ext uri="{FF2B5EF4-FFF2-40B4-BE49-F238E27FC236}">
                  <a16:creationId xmlns:a16="http://schemas.microsoft.com/office/drawing/2014/main" id="{38A8E103-8F3C-43A9-A276-F345F1EE0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a:extLst>
                <a:ext uri="{FF2B5EF4-FFF2-40B4-BE49-F238E27FC236}">
                  <a16:creationId xmlns:a16="http://schemas.microsoft.com/office/drawing/2014/main" id="{E4258E86-90F9-485E-B10A-5D0141325B7C}"/>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基本实现过程</a:t>
              </a:r>
            </a:p>
          </p:txBody>
        </p:sp>
      </p:grpSp>
      <p:sp>
        <p:nvSpPr>
          <p:cNvPr id="2" name="文本框 1">
            <a:extLst>
              <a:ext uri="{FF2B5EF4-FFF2-40B4-BE49-F238E27FC236}">
                <a16:creationId xmlns:a16="http://schemas.microsoft.com/office/drawing/2014/main" id="{8C9184A4-23A1-490F-984E-BF6BF1798484}"/>
              </a:ext>
            </a:extLst>
          </p:cNvPr>
          <p:cNvSpPr txBox="1"/>
          <p:nvPr/>
        </p:nvSpPr>
        <p:spPr>
          <a:xfrm>
            <a:off x="1128791" y="1145080"/>
            <a:ext cx="6136277" cy="461665"/>
          </a:xfrm>
          <a:prstGeom prst="rect">
            <a:avLst/>
          </a:prstGeom>
          <a:noFill/>
        </p:spPr>
        <p:txBody>
          <a:bodyPr wrap="square" rtlCol="0">
            <a:spAutoFit/>
          </a:bodyPr>
          <a:lstStyle/>
          <a:p>
            <a:r>
              <a:rPr lang="zh-CN" altLang="en-US" sz="2400" kern="1200" dirty="0">
                <a:solidFill>
                  <a:schemeClr val="bg1"/>
                </a:solidFill>
                <a:ea typeface="文悦古体仿宋 (非商业用途)"/>
              </a:rPr>
              <a:t>第二步：对音频滤波，画出滤波后的效果图</a:t>
            </a:r>
          </a:p>
        </p:txBody>
      </p:sp>
      <p:pic>
        <p:nvPicPr>
          <p:cNvPr id="53" name="图片 52">
            <a:extLst>
              <a:ext uri="{FF2B5EF4-FFF2-40B4-BE49-F238E27FC236}">
                <a16:creationId xmlns:a16="http://schemas.microsoft.com/office/drawing/2014/main" id="{6495F72B-47CD-4411-96DC-E35867CDEC5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41247" y="1692073"/>
            <a:ext cx="3580753" cy="1354530"/>
          </a:xfrm>
          <a:prstGeom prst="rect">
            <a:avLst/>
          </a:prstGeom>
          <a:noFill/>
        </p:spPr>
      </p:pic>
      <p:pic>
        <p:nvPicPr>
          <p:cNvPr id="54" name="图片 53">
            <a:extLst>
              <a:ext uri="{FF2B5EF4-FFF2-40B4-BE49-F238E27FC236}">
                <a16:creationId xmlns:a16="http://schemas.microsoft.com/office/drawing/2014/main" id="{232CE8A8-87E0-4FE6-A206-884D58F36E0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41247" y="3018930"/>
            <a:ext cx="3580753" cy="3361333"/>
          </a:xfrm>
          <a:prstGeom prst="rect">
            <a:avLst/>
          </a:prstGeom>
          <a:noFill/>
        </p:spPr>
      </p:pic>
      <p:pic>
        <p:nvPicPr>
          <p:cNvPr id="55" name="图片 54">
            <a:extLst>
              <a:ext uri="{FF2B5EF4-FFF2-40B4-BE49-F238E27FC236}">
                <a16:creationId xmlns:a16="http://schemas.microsoft.com/office/drawing/2014/main" id="{9A3DB18F-0F0B-47C5-887D-0B299BCC18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56979" y="1692073"/>
            <a:ext cx="5365301" cy="4688190"/>
          </a:xfrm>
          <a:prstGeom prst="rect">
            <a:avLst/>
          </a:prstGeom>
          <a:noFill/>
        </p:spPr>
      </p:pic>
    </p:spTree>
    <p:extLst>
      <p:ext uri="{BB962C8B-B14F-4D97-AF65-F5344CB8AC3E}">
        <p14:creationId xmlns:p14="http://schemas.microsoft.com/office/powerpoint/2010/main" val="215902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DAAE3D-A431-4865-ABD8-D75F4B309D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480D3C9E-65DE-4441-A3F6-789BE068F1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9" name="矩形 8">
            <a:extLst>
              <a:ext uri="{FF2B5EF4-FFF2-40B4-BE49-F238E27FC236}">
                <a16:creationId xmlns:a16="http://schemas.microsoft.com/office/drawing/2014/main" id="{F7BD9CE0-0A20-449F-A0A6-B91763F417E4}"/>
              </a:ext>
            </a:extLst>
          </p:cNvPr>
          <p:cNvSpPr/>
          <p:nvPr/>
        </p:nvSpPr>
        <p:spPr>
          <a:xfrm>
            <a:off x="673767" y="715985"/>
            <a:ext cx="11128654" cy="5996379"/>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F7E6E53F-F63F-4CEF-A5C3-F82CF6271C65}"/>
              </a:ext>
            </a:extLst>
          </p:cNvPr>
          <p:cNvGrpSpPr/>
          <p:nvPr/>
        </p:nvGrpSpPr>
        <p:grpSpPr>
          <a:xfrm>
            <a:off x="4644188" y="477737"/>
            <a:ext cx="2903622" cy="582015"/>
            <a:chOff x="1459832" y="2326104"/>
            <a:chExt cx="4283242" cy="513348"/>
          </a:xfrm>
        </p:grpSpPr>
        <p:pic>
          <p:nvPicPr>
            <p:cNvPr id="11" name="图片 10">
              <a:extLst>
                <a:ext uri="{FF2B5EF4-FFF2-40B4-BE49-F238E27FC236}">
                  <a16:creationId xmlns:a16="http://schemas.microsoft.com/office/drawing/2014/main" id="{38A8E103-8F3C-43A9-A276-F345F1EE0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12" name="文本框 11">
              <a:extLst>
                <a:ext uri="{FF2B5EF4-FFF2-40B4-BE49-F238E27FC236}">
                  <a16:creationId xmlns:a16="http://schemas.microsoft.com/office/drawing/2014/main" id="{E4258E86-90F9-485E-B10A-5D0141325B7C}"/>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基本实现过程</a:t>
              </a:r>
            </a:p>
          </p:txBody>
        </p:sp>
      </p:grpSp>
      <p:pic>
        <p:nvPicPr>
          <p:cNvPr id="16" name="图片 15">
            <a:extLst>
              <a:ext uri="{FF2B5EF4-FFF2-40B4-BE49-F238E27FC236}">
                <a16:creationId xmlns:a16="http://schemas.microsoft.com/office/drawing/2014/main" id="{21BFF72B-D38D-41AE-8A3C-F43229B8500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40296" y="1903110"/>
            <a:ext cx="3215708" cy="3295893"/>
          </a:xfrm>
          <a:prstGeom prst="rect">
            <a:avLst/>
          </a:prstGeom>
        </p:spPr>
      </p:pic>
      <p:sp>
        <p:nvSpPr>
          <p:cNvPr id="2" name="文本框 1">
            <a:extLst>
              <a:ext uri="{FF2B5EF4-FFF2-40B4-BE49-F238E27FC236}">
                <a16:creationId xmlns:a16="http://schemas.microsoft.com/office/drawing/2014/main" id="{029DC638-D45A-4BCF-B590-26AF36ABE30D}"/>
              </a:ext>
            </a:extLst>
          </p:cNvPr>
          <p:cNvSpPr txBox="1"/>
          <p:nvPr/>
        </p:nvSpPr>
        <p:spPr>
          <a:xfrm>
            <a:off x="1680436" y="1622234"/>
            <a:ext cx="3618240" cy="3912097"/>
          </a:xfrm>
          <a:prstGeom prst="rect">
            <a:avLst/>
          </a:prstGeom>
          <a:noFill/>
        </p:spPr>
        <p:txBody>
          <a:bodyPr wrap="square" rtlCol="0">
            <a:spAutoFit/>
          </a:bodyPr>
          <a:lstStyle/>
          <a:p>
            <a:pPr>
              <a:lnSpc>
                <a:spcPct val="150000"/>
              </a:lnSpc>
            </a:pPr>
            <a:r>
              <a:rPr lang="zh-CN" altLang="en-US" sz="2400" kern="1200" dirty="0">
                <a:solidFill>
                  <a:schemeClr val="bg1"/>
                </a:solidFill>
                <a:ea typeface="文悦古体仿宋 (非商业用途)"/>
              </a:rPr>
              <a:t>第三步：对数据进行分帧，并求其短时能量。分帧参数需要根据音频自行进行调试。在给出的两段音频中将帧长设置为</a:t>
            </a:r>
            <a:r>
              <a:rPr lang="en-US" altLang="zh-CN" sz="2400" kern="1200" dirty="0">
                <a:solidFill>
                  <a:schemeClr val="bg1"/>
                </a:solidFill>
                <a:ea typeface="文悦古体仿宋 (非商业用途)"/>
              </a:rPr>
              <a:t>256</a:t>
            </a:r>
            <a:r>
              <a:rPr lang="zh-CN" altLang="en-US" sz="2400" kern="1200" dirty="0">
                <a:solidFill>
                  <a:schemeClr val="bg1"/>
                </a:solidFill>
                <a:ea typeface="文悦古体仿宋 (非商业用途)"/>
              </a:rPr>
              <a:t>，帧重叠数设置为</a:t>
            </a:r>
            <a:r>
              <a:rPr lang="en-US" altLang="zh-CN" sz="2400" kern="1200" dirty="0">
                <a:solidFill>
                  <a:schemeClr val="bg1"/>
                </a:solidFill>
                <a:ea typeface="文悦古体仿宋 (非商业用途)"/>
              </a:rPr>
              <a:t>100</a:t>
            </a:r>
            <a:r>
              <a:rPr lang="zh-CN" altLang="en-US" sz="2400" kern="1200" dirty="0">
                <a:solidFill>
                  <a:schemeClr val="bg1"/>
                </a:solidFill>
                <a:ea typeface="文悦古体仿宋 (非商业用途)"/>
              </a:rPr>
              <a:t>时对两段音频均适用。</a:t>
            </a:r>
          </a:p>
        </p:txBody>
      </p:sp>
      <p:pic>
        <p:nvPicPr>
          <p:cNvPr id="27" name="图片 26">
            <a:extLst>
              <a:ext uri="{FF2B5EF4-FFF2-40B4-BE49-F238E27FC236}">
                <a16:creationId xmlns:a16="http://schemas.microsoft.com/office/drawing/2014/main" id="{185EE365-5691-42A0-9C14-A203B8DC46E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30503" y="1081295"/>
            <a:ext cx="4164298" cy="2123678"/>
          </a:xfrm>
          <a:prstGeom prst="rect">
            <a:avLst/>
          </a:prstGeom>
          <a:noFill/>
        </p:spPr>
      </p:pic>
      <p:pic>
        <p:nvPicPr>
          <p:cNvPr id="28" name="图片 27">
            <a:extLst>
              <a:ext uri="{FF2B5EF4-FFF2-40B4-BE49-F238E27FC236}">
                <a16:creationId xmlns:a16="http://schemas.microsoft.com/office/drawing/2014/main" id="{3CB6F17C-C9C5-4C85-BB31-407CD70EBDE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30503" y="3204973"/>
            <a:ext cx="4164298" cy="3431997"/>
          </a:xfrm>
          <a:prstGeom prst="rect">
            <a:avLst/>
          </a:prstGeom>
          <a:noFill/>
        </p:spPr>
      </p:pic>
    </p:spTree>
    <p:extLst>
      <p:ext uri="{BB962C8B-B14F-4D97-AF65-F5344CB8AC3E}">
        <p14:creationId xmlns:p14="http://schemas.microsoft.com/office/powerpoint/2010/main" val="205369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1326A774-0A64-4E77-8F9E-C06B93D8E3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1" name="矩形 40">
            <a:extLst>
              <a:ext uri="{FF2B5EF4-FFF2-40B4-BE49-F238E27FC236}">
                <a16:creationId xmlns:a16="http://schemas.microsoft.com/office/drawing/2014/main" id="{96960D01-0BF7-4003-B37B-9FC20F5EDBA9}"/>
              </a:ext>
            </a:extLst>
          </p:cNvPr>
          <p:cNvSpPr/>
          <p:nvPr/>
        </p:nvSpPr>
        <p:spPr>
          <a:xfrm>
            <a:off x="460228" y="610417"/>
            <a:ext cx="11384583" cy="6055629"/>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3999487E-9CF0-4266-A7A3-989FD3D93C5B}"/>
              </a:ext>
            </a:extLst>
          </p:cNvPr>
          <p:cNvGrpSpPr/>
          <p:nvPr/>
        </p:nvGrpSpPr>
        <p:grpSpPr>
          <a:xfrm>
            <a:off x="4644188" y="477737"/>
            <a:ext cx="2903622" cy="582015"/>
            <a:chOff x="1459832" y="2326104"/>
            <a:chExt cx="4283242" cy="513348"/>
          </a:xfrm>
        </p:grpSpPr>
        <p:pic>
          <p:nvPicPr>
            <p:cNvPr id="47" name="图片 46">
              <a:extLst>
                <a:ext uri="{FF2B5EF4-FFF2-40B4-BE49-F238E27FC236}">
                  <a16:creationId xmlns:a16="http://schemas.microsoft.com/office/drawing/2014/main" id="{17C044EA-8538-45B5-8127-2D9483368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49" name="文本框 48">
              <a:extLst>
                <a:ext uri="{FF2B5EF4-FFF2-40B4-BE49-F238E27FC236}">
                  <a16:creationId xmlns:a16="http://schemas.microsoft.com/office/drawing/2014/main" id="{7C08C981-4C4A-45D4-B57B-B2B0077D9B32}"/>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基本实现过程</a:t>
              </a:r>
            </a:p>
          </p:txBody>
        </p:sp>
      </p:gr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B9F1CB9E-89BF-4502-8B1F-956B9A9F380E}"/>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3" name="文本框 2">
            <a:extLst>
              <a:ext uri="{FF2B5EF4-FFF2-40B4-BE49-F238E27FC236}">
                <a16:creationId xmlns:a16="http://schemas.microsoft.com/office/drawing/2014/main" id="{CDF04C02-B2EA-4651-BF28-21CA4D59554A}"/>
              </a:ext>
            </a:extLst>
          </p:cNvPr>
          <p:cNvSpPr txBox="1"/>
          <p:nvPr/>
        </p:nvSpPr>
        <p:spPr>
          <a:xfrm>
            <a:off x="644922" y="999577"/>
            <a:ext cx="10000874" cy="1696105"/>
          </a:xfrm>
          <a:prstGeom prst="rect">
            <a:avLst/>
          </a:prstGeom>
          <a:noFill/>
        </p:spPr>
        <p:txBody>
          <a:bodyPr wrap="square" rtlCol="0">
            <a:spAutoFit/>
          </a:bodyPr>
          <a:lstStyle/>
          <a:p>
            <a:pPr>
              <a:lnSpc>
                <a:spcPct val="150000"/>
              </a:lnSpc>
            </a:pPr>
            <a:r>
              <a:rPr lang="zh-CN" altLang="en-US" sz="2400" dirty="0">
                <a:solidFill>
                  <a:schemeClr val="bg1"/>
                </a:solidFill>
                <a:latin typeface="+mj-lt"/>
                <a:ea typeface="文悦古体仿宋 (非商业用途)"/>
              </a:rPr>
              <a:t>第四步：为了使分割得到的音频均为有效音频，故设置能量阈值为</a:t>
            </a:r>
            <a:r>
              <a:rPr lang="en-US" altLang="zh-CN" sz="2400" dirty="0">
                <a:solidFill>
                  <a:schemeClr val="bg1"/>
                </a:solidFill>
                <a:latin typeface="+mj-lt"/>
                <a:ea typeface="文悦古体仿宋 (非商业用途)"/>
              </a:rPr>
              <a:t>0.02</a:t>
            </a:r>
            <a:r>
              <a:rPr lang="zh-CN" altLang="en-US" sz="2400" dirty="0">
                <a:solidFill>
                  <a:schemeClr val="bg1"/>
                </a:solidFill>
                <a:latin typeface="+mj-lt"/>
                <a:ea typeface="文悦古体仿宋 (非商业用途)"/>
              </a:rPr>
              <a:t>，将能量低于</a:t>
            </a:r>
            <a:r>
              <a:rPr lang="en-US" altLang="zh-CN" sz="2400" dirty="0">
                <a:solidFill>
                  <a:schemeClr val="bg1"/>
                </a:solidFill>
                <a:latin typeface="+mj-lt"/>
                <a:ea typeface="文悦古体仿宋 (非商业用途)"/>
              </a:rPr>
              <a:t>0.02</a:t>
            </a:r>
            <a:r>
              <a:rPr lang="zh-CN" altLang="en-US" sz="2400" dirty="0">
                <a:solidFill>
                  <a:schemeClr val="bg1"/>
                </a:solidFill>
                <a:latin typeface="+mj-lt"/>
                <a:ea typeface="文悦古体仿宋 (非商业用途)"/>
              </a:rPr>
              <a:t>的信号视为无效信号，尽可能使分割得到的音频均为所需的有效信号的音频，并画出其有效信号图参照</a:t>
            </a:r>
            <a:endParaRPr lang="en-US" altLang="zh-CN" sz="2400" dirty="0">
              <a:solidFill>
                <a:schemeClr val="bg1"/>
              </a:solidFill>
              <a:latin typeface="+mj-lt"/>
              <a:ea typeface="文悦古体仿宋 (非商业用途)"/>
            </a:endParaRPr>
          </a:p>
        </p:txBody>
      </p:sp>
      <p:pic>
        <p:nvPicPr>
          <p:cNvPr id="52" name="图片 51">
            <a:extLst>
              <a:ext uri="{FF2B5EF4-FFF2-40B4-BE49-F238E27FC236}">
                <a16:creationId xmlns:a16="http://schemas.microsoft.com/office/drawing/2014/main" id="{A2193520-E373-4408-87B8-12BAE1E4B7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591" y="2695682"/>
            <a:ext cx="5700123" cy="3939291"/>
          </a:xfrm>
          <a:prstGeom prst="rect">
            <a:avLst/>
          </a:prstGeom>
          <a:noFill/>
        </p:spPr>
      </p:pic>
      <p:pic>
        <p:nvPicPr>
          <p:cNvPr id="56" name="图片 55">
            <a:extLst>
              <a:ext uri="{FF2B5EF4-FFF2-40B4-BE49-F238E27FC236}">
                <a16:creationId xmlns:a16="http://schemas.microsoft.com/office/drawing/2014/main" id="{B02BBDB8-EF10-45C2-90DE-A44A7E8A351B}"/>
              </a:ext>
            </a:extLst>
          </p:cNvPr>
          <p:cNvPicPr>
            <a:picLocks noChangeAspect="1"/>
          </p:cNvPicPr>
          <p:nvPr/>
        </p:nvPicPr>
        <p:blipFill rotWithShape="1">
          <a:blip r:embed="rId6">
            <a:extLst>
              <a:ext uri="{28A0092B-C50C-407E-A947-70E740481C1C}">
                <a14:useLocalDpi xmlns:a14="http://schemas.microsoft.com/office/drawing/2010/main" val="0"/>
              </a:ext>
            </a:extLst>
          </a:blip>
          <a:srcRect t="1490" r="9433" b="3278"/>
          <a:stretch/>
        </p:blipFill>
        <p:spPr bwMode="auto">
          <a:xfrm>
            <a:off x="6613041" y="2664609"/>
            <a:ext cx="5118731" cy="3970364"/>
          </a:xfrm>
          <a:prstGeom prst="rect">
            <a:avLst/>
          </a:prstGeom>
          <a:noFill/>
        </p:spPr>
      </p:pic>
    </p:spTree>
    <p:extLst>
      <p:ext uri="{BB962C8B-B14F-4D97-AF65-F5344CB8AC3E}">
        <p14:creationId xmlns:p14="http://schemas.microsoft.com/office/powerpoint/2010/main" val="1305451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EF3DDE73-01A5-4F26-B230-A1F987845E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1" name="图片 30">
            <a:extLst>
              <a:ext uri="{FF2B5EF4-FFF2-40B4-BE49-F238E27FC236}">
                <a16:creationId xmlns:a16="http://schemas.microsoft.com/office/drawing/2014/main" id="{B4C31158-4D44-460A-8A45-CACD0E871E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34" name="矩形 33">
            <a:extLst>
              <a:ext uri="{FF2B5EF4-FFF2-40B4-BE49-F238E27FC236}">
                <a16:creationId xmlns:a16="http://schemas.microsoft.com/office/drawing/2014/main" id="{8433C340-752E-46B7-A673-7C9B028E8810}"/>
              </a:ext>
            </a:extLst>
          </p:cNvPr>
          <p:cNvSpPr/>
          <p:nvPr/>
        </p:nvSpPr>
        <p:spPr>
          <a:xfrm>
            <a:off x="673768" y="719567"/>
            <a:ext cx="11286100" cy="5996379"/>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7B094371-DD58-4061-8135-108796AB4840}"/>
              </a:ext>
            </a:extLst>
          </p:cNvPr>
          <p:cNvGrpSpPr/>
          <p:nvPr/>
        </p:nvGrpSpPr>
        <p:grpSpPr>
          <a:xfrm>
            <a:off x="4644188" y="477737"/>
            <a:ext cx="2903622" cy="582015"/>
            <a:chOff x="1459832" y="2326104"/>
            <a:chExt cx="4283242" cy="513348"/>
          </a:xfrm>
        </p:grpSpPr>
        <p:pic>
          <p:nvPicPr>
            <p:cNvPr id="36" name="图片 35">
              <a:extLst>
                <a:ext uri="{FF2B5EF4-FFF2-40B4-BE49-F238E27FC236}">
                  <a16:creationId xmlns:a16="http://schemas.microsoft.com/office/drawing/2014/main" id="{23793E13-411D-421B-9D4B-9094C0E2F0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7" name="文本框 36">
              <a:extLst>
                <a:ext uri="{FF2B5EF4-FFF2-40B4-BE49-F238E27FC236}">
                  <a16:creationId xmlns:a16="http://schemas.microsoft.com/office/drawing/2014/main" id="{689203CF-6ADC-4D1A-960D-B4D0B9683BC0}"/>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基本实现过程</a:t>
              </a:r>
            </a:p>
          </p:txBody>
        </p:sp>
      </p:grpSp>
      <p:sp>
        <p:nvSpPr>
          <p:cNvPr id="7"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69D1E4CD-F387-4146-AB2F-C1598B05192A}"/>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4" name="文本框 3">
            <a:extLst>
              <a:ext uri="{FF2B5EF4-FFF2-40B4-BE49-F238E27FC236}">
                <a16:creationId xmlns:a16="http://schemas.microsoft.com/office/drawing/2014/main" id="{6D95EDA4-37C1-4615-92E0-A7F8823C94BE}"/>
              </a:ext>
            </a:extLst>
          </p:cNvPr>
          <p:cNvSpPr txBox="1"/>
          <p:nvPr/>
        </p:nvSpPr>
        <p:spPr>
          <a:xfrm>
            <a:off x="1094248" y="1181232"/>
            <a:ext cx="5431034" cy="1696105"/>
          </a:xfrm>
          <a:prstGeom prst="rect">
            <a:avLst/>
          </a:prstGeom>
          <a:noFill/>
        </p:spPr>
        <p:txBody>
          <a:bodyPr wrap="square" rtlCol="0">
            <a:spAutoFit/>
          </a:bodyPr>
          <a:lstStyle/>
          <a:p>
            <a:pPr>
              <a:lnSpc>
                <a:spcPct val="150000"/>
              </a:lnSpc>
            </a:pPr>
            <a:r>
              <a:rPr lang="zh-CN" altLang="en-US" sz="2400" kern="1200" dirty="0">
                <a:solidFill>
                  <a:schemeClr val="bg1"/>
                </a:solidFill>
                <a:ea typeface="文悦古体仿宋 (非商业用途)"/>
              </a:rPr>
              <a:t>第五步：由于第四步得到的实际为帧编号数而非数据的位置，因此要将数据还原为其所在位置，以便进行音频切割</a:t>
            </a:r>
          </a:p>
        </p:txBody>
      </p:sp>
      <p:pic>
        <p:nvPicPr>
          <p:cNvPr id="38" name="图片 37">
            <a:extLst>
              <a:ext uri="{FF2B5EF4-FFF2-40B4-BE49-F238E27FC236}">
                <a16:creationId xmlns:a16="http://schemas.microsoft.com/office/drawing/2014/main" id="{76AD515C-2185-4CD7-A075-F88B2D42695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75793" y="1072665"/>
            <a:ext cx="4684567" cy="1967981"/>
          </a:xfrm>
          <a:prstGeom prst="rect">
            <a:avLst/>
          </a:prstGeom>
          <a:noFill/>
        </p:spPr>
      </p:pic>
      <p:pic>
        <p:nvPicPr>
          <p:cNvPr id="39" name="图片 38">
            <a:extLst>
              <a:ext uri="{FF2B5EF4-FFF2-40B4-BE49-F238E27FC236}">
                <a16:creationId xmlns:a16="http://schemas.microsoft.com/office/drawing/2014/main" id="{1E2A6370-3C0A-4BF2-B54F-4AE6BA9577B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94248" y="3077939"/>
            <a:ext cx="9014067" cy="3591170"/>
          </a:xfrm>
          <a:prstGeom prst="rect">
            <a:avLst/>
          </a:prstGeom>
          <a:noFill/>
        </p:spPr>
      </p:pic>
    </p:spTree>
    <p:extLst>
      <p:ext uri="{BB962C8B-B14F-4D97-AF65-F5344CB8AC3E}">
        <p14:creationId xmlns:p14="http://schemas.microsoft.com/office/powerpoint/2010/main" val="2825798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ECE4706A-6D66-4C39-9FB4-241C80213F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2" name="图片 31">
            <a:extLst>
              <a:ext uri="{FF2B5EF4-FFF2-40B4-BE49-F238E27FC236}">
                <a16:creationId xmlns:a16="http://schemas.microsoft.com/office/drawing/2014/main" id="{23531301-A534-43BC-8D25-39ABB9A4AC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5996380"/>
          </a:xfrm>
          <a:prstGeom prst="rect">
            <a:avLst/>
          </a:prstGeom>
        </p:spPr>
      </p:pic>
      <p:sp>
        <p:nvSpPr>
          <p:cNvPr id="33" name="矩形 32">
            <a:extLst>
              <a:ext uri="{FF2B5EF4-FFF2-40B4-BE49-F238E27FC236}">
                <a16:creationId xmlns:a16="http://schemas.microsoft.com/office/drawing/2014/main" id="{C7DC80BA-C64E-4A36-B3D7-1DBF4678ED0A}"/>
              </a:ext>
            </a:extLst>
          </p:cNvPr>
          <p:cNvSpPr/>
          <p:nvPr/>
        </p:nvSpPr>
        <p:spPr>
          <a:xfrm>
            <a:off x="673768" y="719568"/>
            <a:ext cx="10844463" cy="5418864"/>
          </a:xfrm>
          <a:prstGeom prst="rect">
            <a:avLst/>
          </a:prstGeom>
          <a:solidFill>
            <a:srgbClr val="354964">
              <a:alpha val="79000"/>
            </a:srgbClr>
          </a:solidFill>
          <a:ln>
            <a:solidFill>
              <a:srgbClr val="D6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8C7621C3-2DB6-4119-9C34-7408627DFF9A}"/>
              </a:ext>
            </a:extLst>
          </p:cNvPr>
          <p:cNvGrpSpPr/>
          <p:nvPr/>
        </p:nvGrpSpPr>
        <p:grpSpPr>
          <a:xfrm>
            <a:off x="4644188" y="477737"/>
            <a:ext cx="2903622" cy="582015"/>
            <a:chOff x="1459832" y="2326104"/>
            <a:chExt cx="4283242" cy="513348"/>
          </a:xfrm>
        </p:grpSpPr>
        <p:pic>
          <p:nvPicPr>
            <p:cNvPr id="37" name="图片 36">
              <a:extLst>
                <a:ext uri="{FF2B5EF4-FFF2-40B4-BE49-F238E27FC236}">
                  <a16:creationId xmlns:a16="http://schemas.microsoft.com/office/drawing/2014/main" id="{2F0F8133-936A-4BF1-9C28-BD6A68B51B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9832" y="2326104"/>
              <a:ext cx="4283242" cy="513348"/>
            </a:xfrm>
            <a:prstGeom prst="rect">
              <a:avLst/>
            </a:prstGeom>
            <a:effectLst>
              <a:outerShdw blurRad="50800" dist="38100" dir="5400000" algn="t" rotWithShape="0">
                <a:prstClr val="black">
                  <a:alpha val="40000"/>
                </a:prstClr>
              </a:outerShdw>
            </a:effectLst>
          </p:spPr>
        </p:pic>
        <p:sp>
          <p:nvSpPr>
            <p:cNvPr id="38" name="文本框 37">
              <a:extLst>
                <a:ext uri="{FF2B5EF4-FFF2-40B4-BE49-F238E27FC236}">
                  <a16:creationId xmlns:a16="http://schemas.microsoft.com/office/drawing/2014/main" id="{03B1E290-EEE9-4EA5-8F63-85849E48580B}"/>
                </a:ext>
              </a:extLst>
            </p:cNvPr>
            <p:cNvSpPr txBox="1"/>
            <p:nvPr/>
          </p:nvSpPr>
          <p:spPr>
            <a:xfrm>
              <a:off x="1722129" y="2379179"/>
              <a:ext cx="3758651" cy="407197"/>
            </a:xfrm>
            <a:prstGeom prst="rect">
              <a:avLst/>
            </a:prstGeom>
            <a:noFill/>
          </p:spPr>
          <p:txBody>
            <a:bodyPr wrap="square" rtlCol="0">
              <a:spAutoFit/>
            </a:bodyPr>
            <a:lstStyle/>
            <a:p>
              <a:pPr algn="dist"/>
              <a:r>
                <a:rPr lang="en-US" altLang="zh-CN" sz="2400" dirty="0">
                  <a:solidFill>
                    <a:srgbClr val="354964"/>
                  </a:solidFill>
                  <a:latin typeface="文悦古体仿宋 (非商业用途)" pitchFamily="50" charset="-122"/>
                  <a:ea typeface="文悦古体仿宋 (非商业用途)" pitchFamily="50" charset="-122"/>
                </a:rPr>
                <a:t>1.</a:t>
              </a:r>
              <a:r>
                <a:rPr lang="zh-CN" altLang="en-US" sz="2400" dirty="0">
                  <a:solidFill>
                    <a:srgbClr val="354964"/>
                  </a:solidFill>
                  <a:latin typeface="文悦古体仿宋 (非商业用途)" pitchFamily="50" charset="-122"/>
                  <a:ea typeface="文悦古体仿宋 (非商业用途)" pitchFamily="50" charset="-122"/>
                </a:rPr>
                <a:t>基本实现过程</a:t>
              </a:r>
            </a:p>
          </p:txBody>
        </p:sp>
      </p:grpSp>
      <p:sp>
        <p:nvSpPr>
          <p:cNvPr id="19" name="e7d195523061f1c0" descr="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 hidden="1">
            <a:extLst>
              <a:ext uri="{FF2B5EF4-FFF2-40B4-BE49-F238E27FC236}">
                <a16:creationId xmlns:a16="http://schemas.microsoft.com/office/drawing/2014/main" id="{E5E17797-6126-4CB1-BA6E-FA4E4CBF9931}"/>
              </a:ext>
            </a:extLst>
          </p:cNvPr>
          <p:cNvSpPr txBox="1"/>
          <p:nvPr/>
        </p:nvSpPr>
        <p:spPr>
          <a:xfrm>
            <a:off x="-355600" y="1803400"/>
            <a:ext cx="323807" cy="1016000"/>
          </a:xfrm>
          <a:prstGeom prst="rect">
            <a:avLst/>
          </a:prstGeom>
          <a:noFill/>
        </p:spPr>
        <p:txBody>
          <a:bodyPr vert="wordArtVert" rtlCol="0">
            <a:spAutoFit/>
          </a:bodyPr>
          <a:lstStyle/>
          <a:p>
            <a:r>
              <a:rPr lang="en-US" altLang="zh-CN" sz="100"/>
              <a:t>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a:t>
            </a:r>
            <a:endParaRPr lang="zh-CN" altLang="en-US" sz="100"/>
          </a:p>
        </p:txBody>
      </p:sp>
      <p:sp>
        <p:nvSpPr>
          <p:cNvPr id="17" name="文本框 16">
            <a:extLst>
              <a:ext uri="{FF2B5EF4-FFF2-40B4-BE49-F238E27FC236}">
                <a16:creationId xmlns:a16="http://schemas.microsoft.com/office/drawing/2014/main" id="{E81C26CD-6FA0-4E14-85A2-7A53795D1915}"/>
              </a:ext>
            </a:extLst>
          </p:cNvPr>
          <p:cNvSpPr txBox="1"/>
          <p:nvPr/>
        </p:nvSpPr>
        <p:spPr>
          <a:xfrm>
            <a:off x="849748" y="1052759"/>
            <a:ext cx="5900375" cy="2250103"/>
          </a:xfrm>
          <a:prstGeom prst="rect">
            <a:avLst/>
          </a:prstGeom>
          <a:noFill/>
        </p:spPr>
        <p:txBody>
          <a:bodyPr wrap="square" rtlCol="0">
            <a:spAutoFit/>
          </a:bodyPr>
          <a:lstStyle/>
          <a:p>
            <a:pPr>
              <a:lnSpc>
                <a:spcPct val="150000"/>
              </a:lnSpc>
            </a:pPr>
            <a:r>
              <a:rPr lang="zh-CN" altLang="en-US" sz="2400" kern="1200" dirty="0">
                <a:solidFill>
                  <a:schemeClr val="bg1"/>
                </a:solidFill>
                <a:ea typeface="文悦古体仿宋 (非商业用途)"/>
              </a:rPr>
              <a:t>第六步：分别取出每一段音频，对其进行傅里叶变换得到频率数据，用</a:t>
            </a:r>
            <a:r>
              <a:rPr lang="en-US" altLang="zh-CN" sz="2400" kern="1200" dirty="0" err="1">
                <a:solidFill>
                  <a:schemeClr val="bg1"/>
                </a:solidFill>
                <a:ea typeface="文悦古体仿宋 (非商业用途)"/>
              </a:rPr>
              <a:t>findpeaks</a:t>
            </a:r>
            <a:r>
              <a:rPr lang="zh-CN" altLang="en-US" sz="2400" kern="1200" dirty="0">
                <a:solidFill>
                  <a:schemeClr val="bg1"/>
                </a:solidFill>
                <a:ea typeface="文悦古体仿宋 (非商业用途)"/>
              </a:rPr>
              <a:t>函数找出音频所对应的高频和低频，并将其存入一个</a:t>
            </a:r>
            <a:r>
              <a:rPr lang="en-US" altLang="zh-CN" sz="2400" kern="1200" dirty="0" err="1">
                <a:solidFill>
                  <a:schemeClr val="bg1"/>
                </a:solidFill>
                <a:ea typeface="文悦古体仿宋 (非商业用途)"/>
              </a:rPr>
              <a:t>fs_result</a:t>
            </a:r>
            <a:r>
              <a:rPr lang="zh-CN" altLang="en-US" sz="2400" kern="1200" dirty="0">
                <a:solidFill>
                  <a:schemeClr val="bg1"/>
                </a:solidFill>
                <a:ea typeface="文悦古体仿宋 (非商业用途)"/>
              </a:rPr>
              <a:t>中</a:t>
            </a:r>
          </a:p>
        </p:txBody>
      </p:sp>
      <p:pic>
        <p:nvPicPr>
          <p:cNvPr id="39" name="图片 38">
            <a:extLst>
              <a:ext uri="{FF2B5EF4-FFF2-40B4-BE49-F238E27FC236}">
                <a16:creationId xmlns:a16="http://schemas.microsoft.com/office/drawing/2014/main" id="{2176089D-66A1-44A6-8A96-F108242E523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2310" y="3393691"/>
            <a:ext cx="6035250" cy="2662863"/>
          </a:xfrm>
          <a:prstGeom prst="rect">
            <a:avLst/>
          </a:prstGeom>
          <a:noFill/>
        </p:spPr>
      </p:pic>
      <p:pic>
        <p:nvPicPr>
          <p:cNvPr id="40" name="图片 39">
            <a:extLst>
              <a:ext uri="{FF2B5EF4-FFF2-40B4-BE49-F238E27FC236}">
                <a16:creationId xmlns:a16="http://schemas.microsoft.com/office/drawing/2014/main" id="{CFA02F2B-14A2-44D9-BA33-DF4FBBB085C8}"/>
              </a:ext>
            </a:extLst>
          </p:cNvPr>
          <p:cNvPicPr>
            <a:picLocks noChangeAspect="1"/>
          </p:cNvPicPr>
          <p:nvPr/>
        </p:nvPicPr>
        <p:blipFill rotWithShape="1">
          <a:blip r:embed="rId7">
            <a:extLst>
              <a:ext uri="{28A0092B-C50C-407E-A947-70E740481C1C}">
                <a14:useLocalDpi xmlns:a14="http://schemas.microsoft.com/office/drawing/2010/main" val="0"/>
              </a:ext>
            </a:extLst>
          </a:blip>
          <a:srcRect r="4474"/>
          <a:stretch/>
        </p:blipFill>
        <p:spPr bwMode="auto">
          <a:xfrm>
            <a:off x="6926102" y="1143588"/>
            <a:ext cx="4505275" cy="4076585"/>
          </a:xfrm>
          <a:prstGeom prst="rect">
            <a:avLst/>
          </a:prstGeom>
          <a:noFill/>
        </p:spPr>
      </p:pic>
      <p:sp>
        <p:nvSpPr>
          <p:cNvPr id="20" name="文本框 19">
            <a:extLst>
              <a:ext uri="{FF2B5EF4-FFF2-40B4-BE49-F238E27FC236}">
                <a16:creationId xmlns:a16="http://schemas.microsoft.com/office/drawing/2014/main" id="{1B7FC7B9-E3CF-4EC5-BD68-6E9530647EF0}"/>
              </a:ext>
            </a:extLst>
          </p:cNvPr>
          <p:cNvSpPr txBox="1"/>
          <p:nvPr/>
        </p:nvSpPr>
        <p:spPr>
          <a:xfrm>
            <a:off x="7370000" y="5171244"/>
            <a:ext cx="3940686" cy="967188"/>
          </a:xfrm>
          <a:prstGeom prst="rect">
            <a:avLst/>
          </a:prstGeom>
          <a:noFill/>
        </p:spPr>
        <p:txBody>
          <a:bodyPr wrap="square" rtlCol="0">
            <a:spAutoFit/>
          </a:bodyPr>
          <a:lstStyle/>
          <a:p>
            <a:pPr>
              <a:lnSpc>
                <a:spcPct val="150000"/>
              </a:lnSpc>
            </a:pPr>
            <a:r>
              <a:rPr lang="en-US" altLang="zh-CN" sz="2000" kern="1200" dirty="0">
                <a:solidFill>
                  <a:schemeClr val="bg1"/>
                </a:solidFill>
                <a:ea typeface="文悦古体仿宋 (非商业用途)"/>
              </a:rPr>
              <a:t>// </a:t>
            </a:r>
            <a:r>
              <a:rPr lang="zh-CN" altLang="en-US" sz="2000" kern="1200" dirty="0">
                <a:solidFill>
                  <a:schemeClr val="bg1"/>
                </a:solidFill>
                <a:ea typeface="文悦古体仿宋 (非商业用途)"/>
              </a:rPr>
              <a:t>红实线与红虚线之间的音频即为我们所取的音频段</a:t>
            </a:r>
          </a:p>
        </p:txBody>
      </p:sp>
    </p:spTree>
    <p:extLst>
      <p:ext uri="{BB962C8B-B14F-4D97-AF65-F5344CB8AC3E}">
        <p14:creationId xmlns:p14="http://schemas.microsoft.com/office/powerpoint/2010/main" val="333557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6视频"/>
</p:tagLst>
</file>

<file path=ppt/theme/theme1.xml><?xml version="1.0" encoding="utf-8"?>
<a:theme xmlns:a="http://schemas.openxmlformats.org/drawingml/2006/main" name="Office 主题​​">
  <a:themeElements>
    <a:clrScheme name="自定义 43">
      <a:dk1>
        <a:sysClr val="windowText" lastClr="000000"/>
      </a:dk1>
      <a:lt1>
        <a:sysClr val="window" lastClr="FFFFFF"/>
      </a:lt1>
      <a:dk2>
        <a:srgbClr val="323232"/>
      </a:dk2>
      <a:lt2>
        <a:srgbClr val="000000"/>
      </a:lt2>
      <a:accent1>
        <a:srgbClr val="FFC000"/>
      </a:accent1>
      <a:accent2>
        <a:srgbClr val="323232"/>
      </a:accent2>
      <a:accent3>
        <a:srgbClr val="323232"/>
      </a:accent3>
      <a:accent4>
        <a:srgbClr val="A5300F"/>
      </a:accent4>
      <a:accent5>
        <a:srgbClr val="323232"/>
      </a:accent5>
      <a:accent6>
        <a:srgbClr val="FFC000"/>
      </a:accent6>
      <a:hlink>
        <a:srgbClr val="A5300F"/>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855</Words>
  <Application>Microsoft Office PowerPoint</Application>
  <PresentationFormat>宽屏</PresentationFormat>
  <Paragraphs>78</Paragraphs>
  <Slides>19</Slides>
  <Notes>11</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Castro Script PERSONAL USE ONLY</vt:lpstr>
      <vt:lpstr>等线</vt:lpstr>
      <vt:lpstr>等线 Light</vt:lpstr>
      <vt:lpstr>隶书</vt:lpstr>
      <vt:lpstr>文悦古体仿宋 (非商业用途)</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36视频</dc:title>
  <dc:creator>1</dc:creator>
  <cp:lastModifiedBy>张 思嘉</cp:lastModifiedBy>
  <cp:revision>34</cp:revision>
  <dcterms:created xsi:type="dcterms:W3CDTF">2018-11-30T06:52:32Z</dcterms:created>
  <dcterms:modified xsi:type="dcterms:W3CDTF">2022-03-19T07:22:20Z</dcterms:modified>
</cp:coreProperties>
</file>